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3"/>
  </p:notesMasterIdLst>
  <p:sldIdLst>
    <p:sldId id="256" r:id="rId2"/>
    <p:sldId id="271" r:id="rId3"/>
    <p:sldId id="269" r:id="rId4"/>
    <p:sldId id="274" r:id="rId5"/>
    <p:sldId id="258" r:id="rId6"/>
    <p:sldId id="259" r:id="rId7"/>
    <p:sldId id="260" r:id="rId8"/>
    <p:sldId id="261" r:id="rId9"/>
    <p:sldId id="262" r:id="rId10"/>
    <p:sldId id="263" r:id="rId11"/>
    <p:sldId id="264" r:id="rId12"/>
    <p:sldId id="276" r:id="rId13"/>
    <p:sldId id="266" r:id="rId14"/>
    <p:sldId id="270" r:id="rId15"/>
    <p:sldId id="273" r:id="rId16"/>
    <p:sldId id="279" r:id="rId17"/>
    <p:sldId id="268" r:id="rId18"/>
    <p:sldId id="267" r:id="rId19"/>
    <p:sldId id="280" r:id="rId20"/>
    <p:sldId id="265" r:id="rId21"/>
    <p:sldId id="278" r:id="rId2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7"/>
    <p:restoredTop sz="94679"/>
  </p:normalViewPr>
  <p:slideViewPr>
    <p:cSldViewPr snapToGrid="0" snapToObjects="1">
      <p:cViewPr>
        <p:scale>
          <a:sx n="190" d="100"/>
          <a:sy n="190" d="100"/>
        </p:scale>
        <p:origin x="2168" y="17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6259282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98410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9092544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03231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2184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977243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65920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 name="Shape 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258251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Shape 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8" name="Shape 7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27616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102821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2884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686369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20413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499"/>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099"/>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GB" sz="1000">
                <a:solidFill>
                  <a:schemeClr val="dk2"/>
                </a:solidFill>
              </a:rPr>
              <a:t>‹#›</a:t>
            </a:fld>
            <a:endParaRPr lang="en-GB"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github/project.gi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github/project.gi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jenkinsci/pipeline-examples/blob/master/docs/BEST_PRACTICES.md"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jenkinsci/workflow-plugin/blob/master/TUTORIAL.md"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www.cloudbees.com/products/cloudbees-jenkins-platform/enterprise-edition/features" TargetMode="External"/><Relationship Id="rId4" Type="http://schemas.openxmlformats.org/officeDocument/2006/relationships/hyperlink" Target="https://www.cloudbees.com/products/cloudbees-jenkins-platform/enterprise-edition/features/checkpoints-plugin" TargetMode="External"/><Relationship Id="rId5" Type="http://schemas.openxmlformats.org/officeDocument/2006/relationships/hyperlink" Target="https://www.cloudbees.com/products/cloudbees-jenkins-platform/enterprise-edition/features/consolidated-build-view-plugin" TargetMode="External"/><Relationship Id="rId6" Type="http://schemas.openxmlformats.org/officeDocument/2006/relationships/hyperlink" Target="https://www.cloudbees.com/products/cloudbees-jenkins-platform/enterprise-edition/features/templates-plugin" TargetMode="Externa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hyperlink" Target="https://github.com/jenkinsci/workflow-plugi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dzone.com/refcardz/continuous-delivery-with-jenkins-workflow" TargetMode="External"/><Relationship Id="rId3"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github/project.git"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github/project.gi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GB" dirty="0"/>
              <a:t>Getting Groovy with </a:t>
            </a:r>
            <a:r>
              <a:rPr lang="en-GB" dirty="0" smtClean="0"/>
              <a:t>Jenkins</a:t>
            </a:r>
            <a:endParaRPr lang="en-GB" dirty="0"/>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step "package"</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node("</a:t>
            </a:r>
            <a:r>
              <a:rPr lang="en-GB" sz="1400" dirty="0" err="1">
                <a:solidFill>
                  <a:schemeClr val="dk1"/>
                </a:solidFill>
                <a:highlight>
                  <a:srgbClr val="FAFAFA"/>
                </a:highlight>
                <a:latin typeface="+mj-lt"/>
                <a:ea typeface="Ubuntu"/>
                <a:cs typeface="Ubuntu"/>
                <a:sym typeface="Ubuntu"/>
              </a:rPr>
              <a:t>unix</a:t>
            </a:r>
            <a:r>
              <a:rPr lang="en-GB" sz="1400" dirty="0">
                <a:solidFill>
                  <a:schemeClr val="dk1"/>
                </a:solidFill>
                <a:highlight>
                  <a:srgbClr val="FAFAFA"/>
                </a:highlight>
                <a:latin typeface="+mj-lt"/>
                <a:ea typeface="Ubuntu"/>
                <a:cs typeface="Ubuntu"/>
                <a:sym typeface="Ubuntu"/>
              </a:rPr>
              <a:t>") {</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 git </a:t>
            </a:r>
            <a:r>
              <a:rPr lang="en-GB" sz="1400" dirty="0" err="1">
                <a:solidFill>
                  <a:schemeClr val="dk1"/>
                </a:solidFill>
                <a:highlight>
                  <a:srgbClr val="FAFAFA"/>
                </a:highlight>
                <a:latin typeface="+mj-lt"/>
                <a:ea typeface="Ubuntu"/>
                <a:cs typeface="Ubuntu"/>
                <a:sym typeface="Ubuntu"/>
              </a:rPr>
              <a:t>url</a:t>
            </a:r>
            <a:r>
              <a:rPr lang="en-GB" sz="1400" dirty="0">
                <a:solidFill>
                  <a:schemeClr val="dk1"/>
                </a:solidFill>
                <a:highlight>
                  <a:srgbClr val="FAFAFA"/>
                </a:highlight>
                <a:latin typeface="+mj-lt"/>
                <a:ea typeface="Ubuntu"/>
                <a:cs typeface="Ubuntu"/>
                <a:sym typeface="Ubuntu"/>
              </a:rPr>
              <a:t>: "</a:t>
            </a:r>
            <a:r>
              <a:rPr lang="en-GB" sz="1400" u="sng" dirty="0">
                <a:solidFill>
                  <a:srgbClr val="6611CC"/>
                </a:solidFill>
                <a:highlight>
                  <a:srgbClr val="FAFAFA"/>
                </a:highlight>
                <a:latin typeface="+mj-lt"/>
                <a:ea typeface="Ubuntu"/>
                <a:cs typeface="Ubuntu"/>
                <a:sym typeface="Ubuntu"/>
                <a:hlinkClick r:id="rId3"/>
              </a:rPr>
              <a:t>https://github/project.git</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 </a:t>
            </a:r>
            <a:r>
              <a:rPr lang="en-GB" sz="1400" dirty="0" err="1">
                <a:solidFill>
                  <a:schemeClr val="dk1"/>
                </a:solidFill>
                <a:highlight>
                  <a:srgbClr val="FAFAFA"/>
                </a:highlight>
                <a:latin typeface="+mj-lt"/>
                <a:ea typeface="Ubuntu"/>
                <a:cs typeface="Ubuntu"/>
                <a:sym typeface="Ubuntu"/>
              </a:rPr>
              <a:t>sh</a:t>
            </a:r>
            <a:r>
              <a:rPr lang="en-GB" sz="1400" dirty="0">
                <a:solidFill>
                  <a:schemeClr val="dk1"/>
                </a:solidFill>
                <a:highlight>
                  <a:srgbClr val="FAFAFA"/>
                </a:highlight>
                <a:latin typeface="+mj-lt"/>
                <a:ea typeface="Ubuntu"/>
                <a:cs typeface="Ubuntu"/>
                <a:sym typeface="Ubuntu"/>
              </a:rPr>
              <a:t>("</a:t>
            </a:r>
            <a:r>
              <a:rPr lang="en-GB" sz="1400" dirty="0" err="1">
                <a:solidFill>
                  <a:schemeClr val="dk1"/>
                </a:solidFill>
                <a:highlight>
                  <a:srgbClr val="FAFAFA"/>
                </a:highlight>
                <a:latin typeface="+mj-lt"/>
                <a:ea typeface="Ubuntu"/>
                <a:cs typeface="Ubuntu"/>
                <a:sym typeface="Ubuntu"/>
              </a:rPr>
              <a:t>mvn</a:t>
            </a:r>
            <a:r>
              <a:rPr lang="en-GB" sz="1400" dirty="0">
                <a:solidFill>
                  <a:schemeClr val="dk1"/>
                </a:solidFill>
                <a:highlight>
                  <a:srgbClr val="FAFAFA"/>
                </a:highlight>
                <a:latin typeface="+mj-lt"/>
                <a:ea typeface="Ubuntu"/>
                <a:cs typeface="Ubuntu"/>
                <a:sym typeface="Ubuntu"/>
              </a:rPr>
              <a:t> clean package")</a:t>
            </a:r>
          </a:p>
          <a:p>
            <a:pPr>
              <a:lnSpc>
                <a:spcPct val="135714"/>
              </a:lnSpc>
              <a:spcAft>
                <a:spcPts val="0"/>
              </a:spcAft>
              <a:buClr>
                <a:schemeClr val="dk1"/>
              </a:buClr>
              <a:buSzPct val="78571"/>
            </a:pPr>
            <a:r>
              <a:rPr lang="en-GB" sz="1400" dirty="0">
                <a:solidFill>
                  <a:schemeClr val="dk1"/>
                </a:solidFill>
                <a:highlight>
                  <a:srgbClr val="FAFAFA"/>
                </a:highlight>
                <a:ea typeface="Ubuntu"/>
                <a:cs typeface="Ubuntu"/>
                <a:sym typeface="Ubuntu"/>
              </a:rPr>
              <a:t> stash includes: "</a:t>
            </a:r>
            <a:r>
              <a:rPr lang="en-GB" sz="1400" dirty="0" smtClean="0">
                <a:solidFill>
                  <a:schemeClr val="dk1"/>
                </a:solidFill>
                <a:highlight>
                  <a:srgbClr val="FAFAFA"/>
                </a:highlight>
                <a:ea typeface="Ubuntu"/>
                <a:cs typeface="Ubuntu"/>
                <a:sym typeface="Ubuntu"/>
              </a:rPr>
              <a:t>target/</a:t>
            </a:r>
            <a:r>
              <a:rPr lang="en-GB" sz="1400" dirty="0" err="1" smtClean="0">
                <a:solidFill>
                  <a:schemeClr val="dk1"/>
                </a:solidFill>
                <a:highlight>
                  <a:srgbClr val="FAFAFA"/>
                </a:highlight>
                <a:ea typeface="Ubuntu"/>
                <a:cs typeface="Ubuntu"/>
                <a:sym typeface="Ubuntu"/>
              </a:rPr>
              <a:t>artifact.jar</a:t>
            </a:r>
            <a:r>
              <a:rPr lang="en-GB" sz="1400" dirty="0" smtClean="0">
                <a:solidFill>
                  <a:schemeClr val="dk1"/>
                </a:solidFill>
                <a:highlight>
                  <a:srgbClr val="FAFAFA"/>
                </a:highlight>
                <a:ea typeface="Ubuntu"/>
                <a:cs typeface="Ubuntu"/>
                <a:sym typeface="Ubuntu"/>
              </a:rPr>
              <a:t>" </a:t>
            </a:r>
            <a:r>
              <a:rPr lang="en-GB" sz="1400" dirty="0">
                <a:solidFill>
                  <a:schemeClr val="dk1"/>
                </a:solidFill>
                <a:highlight>
                  <a:srgbClr val="FAFAFA"/>
                </a:highlight>
                <a:ea typeface="Ubuntu"/>
                <a:cs typeface="Ubuntu"/>
                <a:sym typeface="Ubuntu"/>
              </a:rPr>
              <a:t>name "</a:t>
            </a:r>
            <a:r>
              <a:rPr lang="en-GB" sz="1400" dirty="0" err="1" smtClean="0">
                <a:solidFill>
                  <a:schemeClr val="dk1"/>
                </a:solidFill>
                <a:highlight>
                  <a:srgbClr val="FAFAFA"/>
                </a:highlight>
                <a:ea typeface="Ubuntu"/>
                <a:cs typeface="Ubuntu"/>
                <a:sym typeface="Ubuntu"/>
              </a:rPr>
              <a:t>artifact</a:t>
            </a:r>
            <a:r>
              <a:rPr lang="en-GB" sz="1400" dirty="0" smtClean="0">
                <a:solidFill>
                  <a:schemeClr val="dk1"/>
                </a:solidFill>
                <a:highlight>
                  <a:srgbClr val="FAFAFA"/>
                </a:highlight>
                <a:ea typeface="Ubuntu"/>
                <a:cs typeface="Ubuntu"/>
                <a:sym typeface="Ubuntu"/>
              </a:rPr>
              <a:t>"</a:t>
            </a:r>
            <a:endParaRPr lang="en-GB" sz="1400" dirty="0">
              <a:solidFill>
                <a:schemeClr val="dk1"/>
              </a:solidFill>
              <a:highlight>
                <a:srgbClr val="FAFAFA"/>
              </a:highlight>
              <a:ea typeface="Ubuntu"/>
              <a:cs typeface="Ubuntu"/>
              <a:sym typeface="Ubuntu"/>
            </a:endParaRPr>
          </a:p>
          <a:p>
            <a:pPr lvl="0" rtl="0">
              <a:lnSpc>
                <a:spcPct val="135714"/>
              </a:lnSpc>
              <a:spcBef>
                <a:spcPts val="0"/>
              </a:spcBef>
              <a:spcAft>
                <a:spcPts val="0"/>
              </a:spcAft>
              <a:buNone/>
            </a:pPr>
            <a:r>
              <a:rPr lang="en-GB" sz="1400" dirty="0" smtClean="0">
                <a:solidFill>
                  <a:schemeClr val="dk1"/>
                </a:solidFill>
                <a:highlight>
                  <a:srgbClr val="FAFAFA"/>
                </a:highlight>
                <a:latin typeface="+mj-lt"/>
                <a:ea typeface="Ubuntu"/>
                <a:cs typeface="Ubuntu"/>
                <a:sym typeface="Ubuntu"/>
              </a:rPr>
              <a:t>}</a:t>
            </a:r>
            <a:endParaRPr lang="en-GB" sz="1400" dirty="0">
              <a:solidFill>
                <a:schemeClr val="dk1"/>
              </a:solidFill>
              <a:highlight>
                <a:srgbClr val="FAFAFA"/>
              </a:highlight>
              <a:latin typeface="+mj-lt"/>
              <a:ea typeface="Ubuntu"/>
              <a:cs typeface="Ubuntu"/>
              <a:sym typeface="Ubuntu"/>
            </a:endParaRPr>
          </a:p>
        </p:txBody>
      </p:sp>
      <p:cxnSp>
        <p:nvCxnSpPr>
          <p:cNvPr id="3" name="Straight Arrow Connector 2"/>
          <p:cNvCxnSpPr/>
          <p:nvPr/>
        </p:nvCxnSpPr>
        <p:spPr>
          <a:xfrm flipH="1">
            <a:off x="4193931" y="1978266"/>
            <a:ext cx="817684" cy="3956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5011615" y="1793922"/>
            <a:ext cx="2034531" cy="307777"/>
          </a:xfrm>
          <a:prstGeom prst="rect">
            <a:avLst/>
          </a:prstGeom>
          <a:noFill/>
        </p:spPr>
        <p:txBody>
          <a:bodyPr wrap="none" rtlCol="0">
            <a:spAutoFit/>
          </a:bodyPr>
          <a:lstStyle/>
          <a:p>
            <a:r>
              <a:rPr lang="en-US" dirty="0" smtClean="0">
                <a:latin typeface="+mj-lt"/>
                <a:ea typeface="Apple Chancery" charset="0"/>
                <a:cs typeface="Apple Chancery" charset="0"/>
              </a:rPr>
              <a:t>Store a file for later use</a:t>
            </a:r>
            <a:endParaRPr lang="en-US" dirty="0">
              <a:latin typeface="+mj-lt"/>
              <a:ea typeface="Apple Chancery" charset="0"/>
              <a:cs typeface="Apple Chancery" charset="0"/>
            </a:endParaRPr>
          </a:p>
        </p:txBody>
      </p:sp>
    </p:spTree>
  </p:cSld>
  <p:clrMapOvr>
    <a:masterClrMapping/>
  </p:clrMapOvr>
  <p:transition spd="slow">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step "package"</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node("</a:t>
            </a:r>
            <a:r>
              <a:rPr lang="en-GB" sz="1400" dirty="0" err="1">
                <a:solidFill>
                  <a:schemeClr val="dk1"/>
                </a:solidFill>
                <a:highlight>
                  <a:srgbClr val="FAFAFA"/>
                </a:highlight>
                <a:latin typeface="+mj-lt"/>
                <a:ea typeface="Ubuntu"/>
                <a:cs typeface="Ubuntu"/>
                <a:sym typeface="Ubuntu"/>
              </a:rPr>
              <a:t>unix</a:t>
            </a:r>
            <a:r>
              <a:rPr lang="en-GB" sz="1400" dirty="0">
                <a:solidFill>
                  <a:schemeClr val="dk1"/>
                </a:solidFill>
                <a:highlight>
                  <a:srgbClr val="FAFAFA"/>
                </a:highlight>
                <a:latin typeface="+mj-lt"/>
                <a:ea typeface="Ubuntu"/>
                <a:cs typeface="Ubuntu"/>
                <a:sym typeface="Ubuntu"/>
              </a:rPr>
              <a:t>") {</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 git </a:t>
            </a:r>
            <a:r>
              <a:rPr lang="en-GB" sz="1400" dirty="0" err="1">
                <a:solidFill>
                  <a:schemeClr val="dk1"/>
                </a:solidFill>
                <a:highlight>
                  <a:srgbClr val="FAFAFA"/>
                </a:highlight>
                <a:latin typeface="+mj-lt"/>
                <a:ea typeface="Ubuntu"/>
                <a:cs typeface="Ubuntu"/>
                <a:sym typeface="Ubuntu"/>
              </a:rPr>
              <a:t>url</a:t>
            </a:r>
            <a:r>
              <a:rPr lang="en-GB" sz="1400" dirty="0">
                <a:solidFill>
                  <a:schemeClr val="dk1"/>
                </a:solidFill>
                <a:highlight>
                  <a:srgbClr val="FAFAFA"/>
                </a:highlight>
                <a:latin typeface="+mj-lt"/>
                <a:ea typeface="Ubuntu"/>
                <a:cs typeface="Ubuntu"/>
                <a:sym typeface="Ubuntu"/>
              </a:rPr>
              <a:t>: "</a:t>
            </a:r>
            <a:r>
              <a:rPr lang="en-GB" sz="1400" u="sng" dirty="0">
                <a:solidFill>
                  <a:srgbClr val="6611CC"/>
                </a:solidFill>
                <a:highlight>
                  <a:srgbClr val="FAFAFA"/>
                </a:highlight>
                <a:latin typeface="+mj-lt"/>
                <a:ea typeface="Ubuntu"/>
                <a:cs typeface="Ubuntu"/>
                <a:sym typeface="Ubuntu"/>
                <a:hlinkClick r:id="rId3"/>
              </a:rPr>
              <a:t>https://github/project.git</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 </a:t>
            </a:r>
            <a:r>
              <a:rPr lang="en-GB" sz="1400" dirty="0" err="1">
                <a:solidFill>
                  <a:schemeClr val="dk1"/>
                </a:solidFill>
                <a:highlight>
                  <a:srgbClr val="FAFAFA"/>
                </a:highlight>
                <a:latin typeface="+mj-lt"/>
                <a:ea typeface="Ubuntu"/>
                <a:cs typeface="Ubuntu"/>
                <a:sym typeface="Ubuntu"/>
              </a:rPr>
              <a:t>sh</a:t>
            </a:r>
            <a:r>
              <a:rPr lang="en-GB" sz="1400" dirty="0">
                <a:solidFill>
                  <a:schemeClr val="dk1"/>
                </a:solidFill>
                <a:highlight>
                  <a:srgbClr val="FAFAFA"/>
                </a:highlight>
                <a:latin typeface="+mj-lt"/>
                <a:ea typeface="Ubuntu"/>
                <a:cs typeface="Ubuntu"/>
                <a:sym typeface="Ubuntu"/>
              </a:rPr>
              <a:t>("</a:t>
            </a:r>
            <a:r>
              <a:rPr lang="en-GB" sz="1400" dirty="0" err="1">
                <a:solidFill>
                  <a:schemeClr val="dk1"/>
                </a:solidFill>
                <a:highlight>
                  <a:srgbClr val="FAFAFA"/>
                </a:highlight>
                <a:latin typeface="+mj-lt"/>
                <a:ea typeface="Ubuntu"/>
                <a:cs typeface="Ubuntu"/>
                <a:sym typeface="Ubuntu"/>
              </a:rPr>
              <a:t>mvn</a:t>
            </a:r>
            <a:r>
              <a:rPr lang="en-GB" sz="1400" dirty="0">
                <a:solidFill>
                  <a:schemeClr val="dk1"/>
                </a:solidFill>
                <a:highlight>
                  <a:srgbClr val="FAFAFA"/>
                </a:highlight>
                <a:latin typeface="+mj-lt"/>
                <a:ea typeface="Ubuntu"/>
                <a:cs typeface="Ubuntu"/>
                <a:sym typeface="Ubuntu"/>
              </a:rPr>
              <a:t> clean package")</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 stash includes: "target/</a:t>
            </a:r>
            <a:r>
              <a:rPr lang="en-GB" sz="1400" dirty="0" err="1">
                <a:solidFill>
                  <a:schemeClr val="dk1"/>
                </a:solidFill>
                <a:highlight>
                  <a:srgbClr val="FAFAFA"/>
                </a:highlight>
                <a:latin typeface="+mj-lt"/>
                <a:ea typeface="Ubuntu"/>
                <a:cs typeface="Ubuntu"/>
                <a:sym typeface="Ubuntu"/>
              </a:rPr>
              <a:t>artifact.jar</a:t>
            </a:r>
            <a:r>
              <a:rPr lang="en-GB" sz="1400" dirty="0">
                <a:solidFill>
                  <a:schemeClr val="dk1"/>
                </a:solidFill>
                <a:highlight>
                  <a:srgbClr val="FAFAFA"/>
                </a:highlight>
                <a:latin typeface="+mj-lt"/>
                <a:ea typeface="Ubuntu"/>
                <a:cs typeface="Ubuntu"/>
                <a:sym typeface="Ubuntu"/>
              </a:rPr>
              <a:t>" name "</a:t>
            </a:r>
            <a:r>
              <a:rPr lang="en-GB" sz="1400" dirty="0" err="1">
                <a:solidFill>
                  <a:schemeClr val="dk1"/>
                </a:solidFill>
                <a:highlight>
                  <a:srgbClr val="FAFAFA"/>
                </a:highlight>
                <a:latin typeface="+mj-lt"/>
                <a:ea typeface="Ubuntu"/>
                <a:cs typeface="Ubuntu"/>
                <a:sym typeface="Ubuntu"/>
              </a:rPr>
              <a:t>artifact</a:t>
            </a:r>
            <a:r>
              <a:rPr lang="en-GB" sz="1400" dirty="0">
                <a:solidFill>
                  <a:schemeClr val="dk1"/>
                </a:solidFill>
                <a:highlight>
                  <a:srgbClr val="FAFAFA"/>
                </a:highlight>
                <a:latin typeface="+mj-lt"/>
                <a:ea typeface="Ubuntu"/>
                <a:cs typeface="Ubuntu"/>
                <a:sym typeface="Ubuntu"/>
              </a:rPr>
              <a:t>"</a:t>
            </a:r>
          </a:p>
          <a:p>
            <a:pPr lvl="0" rtl="0">
              <a:lnSpc>
                <a:spcPct val="135714"/>
              </a:lnSpc>
              <a:spcBef>
                <a:spcPts val="0"/>
              </a:spcBef>
              <a:spcAft>
                <a:spcPts val="0"/>
              </a:spcAft>
              <a:buNone/>
            </a:pPr>
            <a:r>
              <a:rPr lang="en-GB" sz="1400" dirty="0">
                <a:solidFill>
                  <a:schemeClr val="dk1"/>
                </a:solidFill>
                <a:highlight>
                  <a:srgbClr val="FAFAFA"/>
                </a:highlight>
                <a:latin typeface="+mj-lt"/>
                <a:ea typeface="Ubuntu"/>
                <a:cs typeface="Ubuntu"/>
                <a:sym typeface="Ubuntu"/>
              </a:rPr>
              <a:t>}</a:t>
            </a:r>
          </a:p>
          <a:p>
            <a:pPr lvl="0" rtl="0">
              <a:lnSpc>
                <a:spcPct val="135714"/>
              </a:lnSpc>
              <a:spcBef>
                <a:spcPts val="0"/>
              </a:spcBef>
              <a:spcAft>
                <a:spcPts val="0"/>
              </a:spcAft>
              <a:buClr>
                <a:schemeClr val="dk1"/>
              </a:buClr>
              <a:buSzPct val="78571"/>
              <a:buFont typeface="Arial"/>
              <a:buNone/>
            </a:pPr>
            <a:endParaRPr sz="1400" dirty="0">
              <a:solidFill>
                <a:schemeClr val="dk1"/>
              </a:solidFill>
              <a:highlight>
                <a:srgbClr val="FAFAFA"/>
              </a:highlight>
              <a:latin typeface="+mj-lt"/>
              <a:ea typeface="Ubuntu"/>
              <a:cs typeface="Ubuntu"/>
              <a:sym typeface="Ubuntu"/>
            </a:endParaRP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node("</a:t>
            </a:r>
            <a:r>
              <a:rPr lang="en-GB" sz="1400" dirty="0" err="1">
                <a:solidFill>
                  <a:schemeClr val="dk1"/>
                </a:solidFill>
                <a:highlight>
                  <a:srgbClr val="FAFAFA"/>
                </a:highlight>
                <a:latin typeface="+mj-lt"/>
                <a:ea typeface="Ubuntu"/>
                <a:cs typeface="Ubuntu"/>
                <a:sym typeface="Ubuntu"/>
              </a:rPr>
              <a:t>unix</a:t>
            </a:r>
            <a:r>
              <a:rPr lang="en-GB" sz="1400" dirty="0">
                <a:solidFill>
                  <a:schemeClr val="dk1"/>
                </a:solidFill>
                <a:highlight>
                  <a:srgbClr val="FAFAFA"/>
                </a:highlight>
                <a:latin typeface="+mj-lt"/>
                <a:ea typeface="Ubuntu"/>
                <a:cs typeface="Ubuntu"/>
                <a:sym typeface="Ubuntu"/>
              </a:rPr>
              <a:t>") {</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 </a:t>
            </a:r>
            <a:r>
              <a:rPr lang="en-GB" sz="1400" dirty="0" err="1">
                <a:solidFill>
                  <a:schemeClr val="dk1"/>
                </a:solidFill>
                <a:highlight>
                  <a:srgbClr val="FAFAFA"/>
                </a:highlight>
                <a:latin typeface="+mj-lt"/>
                <a:ea typeface="Ubuntu"/>
                <a:cs typeface="Ubuntu"/>
                <a:sym typeface="Ubuntu"/>
              </a:rPr>
              <a:t>unstash</a:t>
            </a:r>
            <a:r>
              <a:rPr lang="en-GB" sz="1400" dirty="0">
                <a:solidFill>
                  <a:schemeClr val="dk1"/>
                </a:solidFill>
                <a:highlight>
                  <a:srgbClr val="FAFAFA"/>
                </a:highlight>
                <a:latin typeface="+mj-lt"/>
                <a:ea typeface="Ubuntu"/>
                <a:cs typeface="Ubuntu"/>
                <a:sym typeface="Ubuntu"/>
              </a:rPr>
              <a:t> name: "</a:t>
            </a:r>
            <a:r>
              <a:rPr lang="en-GB" sz="1400" dirty="0" err="1">
                <a:solidFill>
                  <a:schemeClr val="dk1"/>
                </a:solidFill>
                <a:highlight>
                  <a:srgbClr val="FAFAFA"/>
                </a:highlight>
                <a:latin typeface="+mj-lt"/>
                <a:ea typeface="Ubuntu"/>
                <a:cs typeface="Ubuntu"/>
                <a:sym typeface="Ubuntu"/>
              </a:rPr>
              <a:t>artifact</a:t>
            </a:r>
            <a:r>
              <a:rPr lang="en-GB" sz="1400" dirty="0">
                <a:solidFill>
                  <a:schemeClr val="dk1"/>
                </a:solidFill>
                <a:highlight>
                  <a:srgbClr val="FAFAFA"/>
                </a:highlight>
                <a:latin typeface="+mj-lt"/>
                <a:ea typeface="Ubuntu"/>
                <a:cs typeface="Ubuntu"/>
                <a:sym typeface="Ubuntu"/>
              </a:rPr>
              <a:t>"</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 </a:t>
            </a:r>
            <a:r>
              <a:rPr lang="en-GB" sz="1400" dirty="0" err="1">
                <a:solidFill>
                  <a:schemeClr val="dk1"/>
                </a:solidFill>
                <a:highlight>
                  <a:srgbClr val="FAFAFA"/>
                </a:highlight>
                <a:latin typeface="+mj-lt"/>
                <a:ea typeface="Ubuntu"/>
                <a:cs typeface="Ubuntu"/>
                <a:sym typeface="Ubuntu"/>
              </a:rPr>
              <a:t>sh</a:t>
            </a:r>
            <a:r>
              <a:rPr lang="en-GB" sz="1400" dirty="0">
                <a:solidFill>
                  <a:schemeClr val="dk1"/>
                </a:solidFill>
                <a:highlight>
                  <a:srgbClr val="FAFAFA"/>
                </a:highlight>
                <a:latin typeface="+mj-lt"/>
                <a:ea typeface="Ubuntu"/>
                <a:cs typeface="Ubuntu"/>
                <a:sym typeface="Ubuntu"/>
              </a:rPr>
              <a:t>("</a:t>
            </a:r>
            <a:r>
              <a:rPr lang="en-GB" sz="1400" dirty="0" err="1">
                <a:solidFill>
                  <a:schemeClr val="dk1"/>
                </a:solidFill>
                <a:highlight>
                  <a:srgbClr val="FAFAFA"/>
                </a:highlight>
                <a:latin typeface="+mj-lt"/>
                <a:ea typeface="Ubuntu"/>
                <a:cs typeface="Ubuntu"/>
                <a:sym typeface="Ubuntu"/>
              </a:rPr>
              <a:t>cf</a:t>
            </a:r>
            <a:r>
              <a:rPr lang="en-GB" sz="1400" dirty="0">
                <a:solidFill>
                  <a:schemeClr val="dk1"/>
                </a:solidFill>
                <a:highlight>
                  <a:srgbClr val="FAFAFA"/>
                </a:highlight>
                <a:latin typeface="+mj-lt"/>
                <a:ea typeface="Ubuntu"/>
                <a:cs typeface="Ubuntu"/>
                <a:sym typeface="Ubuntu"/>
              </a:rPr>
              <a:t> push -n </a:t>
            </a:r>
            <a:r>
              <a:rPr lang="en-GB" sz="1400" dirty="0" err="1">
                <a:solidFill>
                  <a:schemeClr val="dk1"/>
                </a:solidFill>
                <a:highlight>
                  <a:srgbClr val="FAFAFA"/>
                </a:highlight>
                <a:latin typeface="+mj-lt"/>
                <a:ea typeface="Ubuntu"/>
                <a:cs typeface="Ubuntu"/>
                <a:sym typeface="Ubuntu"/>
              </a:rPr>
              <a:t>artifact.jar</a:t>
            </a:r>
            <a:r>
              <a:rPr lang="en-GB" sz="1400" dirty="0">
                <a:solidFill>
                  <a:schemeClr val="dk1"/>
                </a:solidFill>
                <a:highlight>
                  <a:srgbClr val="FAFAFA"/>
                </a:highlight>
                <a:latin typeface="+mj-lt"/>
                <a:ea typeface="Ubuntu"/>
                <a:cs typeface="Ubuntu"/>
                <a:sym typeface="Ubuntu"/>
              </a:rPr>
              <a:t>")</a:t>
            </a:r>
          </a:p>
          <a:p>
            <a:pPr lvl="0" rtl="0">
              <a:lnSpc>
                <a:spcPct val="135714"/>
              </a:lnSpc>
              <a:spcBef>
                <a:spcPts val="0"/>
              </a:spcBef>
              <a:spcAft>
                <a:spcPts val="0"/>
              </a:spcAft>
              <a:buNone/>
            </a:pPr>
            <a:r>
              <a:rPr lang="en-GB" sz="1400" dirty="0">
                <a:solidFill>
                  <a:schemeClr val="dk1"/>
                </a:solidFill>
                <a:highlight>
                  <a:srgbClr val="FAFAFA"/>
                </a:highlight>
                <a:latin typeface="+mj-lt"/>
                <a:ea typeface="Ubuntu"/>
                <a:cs typeface="Ubuntu"/>
                <a:sym typeface="Ubuntu"/>
              </a:rPr>
              <a:t>}</a:t>
            </a:r>
          </a:p>
        </p:txBody>
      </p:sp>
      <p:cxnSp>
        <p:nvCxnSpPr>
          <p:cNvPr id="3" name="Straight Arrow Connector 2"/>
          <p:cNvCxnSpPr/>
          <p:nvPr/>
        </p:nvCxnSpPr>
        <p:spPr>
          <a:xfrm flipH="1">
            <a:off x="2479432" y="3297110"/>
            <a:ext cx="817684" cy="3956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3297116" y="3112766"/>
            <a:ext cx="4916731" cy="523220"/>
          </a:xfrm>
          <a:prstGeom prst="rect">
            <a:avLst/>
          </a:prstGeom>
          <a:noFill/>
        </p:spPr>
        <p:txBody>
          <a:bodyPr wrap="none" rtlCol="0">
            <a:spAutoFit/>
          </a:bodyPr>
          <a:lstStyle/>
          <a:p>
            <a:r>
              <a:rPr lang="en-US" dirty="0" smtClean="0">
                <a:latin typeface="+mj-lt"/>
                <a:ea typeface="Apple Chancery" charset="0"/>
                <a:cs typeface="Apple Chancery" charset="0"/>
              </a:rPr>
              <a:t>Do some more stuff on a different slave (or the perhaps the </a:t>
            </a:r>
          </a:p>
          <a:p>
            <a:r>
              <a:rPr lang="en-US" dirty="0" smtClean="0">
                <a:latin typeface="+mj-lt"/>
                <a:ea typeface="Apple Chancery" charset="0"/>
                <a:cs typeface="Apple Chancery" charset="0"/>
              </a:rPr>
              <a:t>same slave – who knows?)</a:t>
            </a:r>
            <a:endParaRPr lang="en-US" dirty="0">
              <a:latin typeface="+mj-lt"/>
              <a:ea typeface="Apple Chancery" charset="0"/>
              <a:cs typeface="Apple Chancery" charset="0"/>
            </a:endParaRPr>
          </a:p>
        </p:txBody>
      </p:sp>
    </p:spTree>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GB" sz="3000" dirty="0" smtClean="0"/>
              <a:t>Gotchas</a:t>
            </a:r>
            <a:endParaRPr lang="en-GB" sz="3000" dirty="0"/>
          </a:p>
        </p:txBody>
      </p:sp>
    </p:spTree>
    <p:extLst>
      <p:ext uri="{BB962C8B-B14F-4D97-AF65-F5344CB8AC3E}">
        <p14:creationId xmlns:p14="http://schemas.microsoft.com/office/powerpoint/2010/main" val="434233941"/>
      </p:ext>
    </p:extLst>
  </p:cSld>
  <p:clrMapOvr>
    <a:masterClrMapping/>
  </p:clrMapOvr>
  <p:transition spd="slow">
    <p:cu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Gotchas</a:t>
            </a:r>
            <a:endParaRPr lang="en-US" dirty="0"/>
          </a:p>
        </p:txBody>
      </p:sp>
      <p:sp>
        <p:nvSpPr>
          <p:cNvPr id="3" name="Text Placeholder 2"/>
          <p:cNvSpPr>
            <a:spLocks noGrp="1"/>
          </p:cNvSpPr>
          <p:nvPr>
            <p:ph type="body" idx="1"/>
          </p:nvPr>
        </p:nvSpPr>
        <p:spPr/>
        <p:txBody>
          <a:bodyPr/>
          <a:lstStyle/>
          <a:p>
            <a:r>
              <a:rPr lang="en-US" sz="1200" b="1" u="sng" dirty="0" err="1" smtClean="0"/>
              <a:t>Serialisation</a:t>
            </a:r>
            <a:endParaRPr lang="en-US" sz="1200" b="1" u="sng" dirty="0" smtClean="0"/>
          </a:p>
          <a:p>
            <a:r>
              <a:rPr lang="en-US" sz="1200" dirty="0" smtClean="0"/>
              <a:t>Since </a:t>
            </a:r>
            <a:r>
              <a:rPr lang="en-US" sz="1200" dirty="0"/>
              <a:t>pipelines must survive Jenkins restarts, the state of the running program is periodically saved to disk so it can be resumed later (saves occur after every step or in the middle of steps such as </a:t>
            </a:r>
            <a:r>
              <a:rPr lang="en-US" sz="1200" dirty="0" err="1"/>
              <a:t>sh</a:t>
            </a:r>
            <a:r>
              <a:rPr lang="en-US" sz="1200" dirty="0"/>
              <a:t>).</a:t>
            </a:r>
          </a:p>
          <a:p>
            <a:r>
              <a:rPr lang="en-US" sz="1200" dirty="0"/>
              <a:t>The “state” includes the whole control flow including: local variables, positions in loops, and so on. As such: any variable values used in your program should be numbers, strings, or other </a:t>
            </a:r>
            <a:r>
              <a:rPr lang="en-US" sz="1200" dirty="0" err="1"/>
              <a:t>serializable</a:t>
            </a:r>
            <a:r>
              <a:rPr lang="en-US" sz="1200" dirty="0"/>
              <a:t> types, </a:t>
            </a:r>
            <a:r>
              <a:rPr lang="en-US" sz="1200" b="1" dirty="0" smtClean="0"/>
              <a:t>NOT</a:t>
            </a:r>
            <a:r>
              <a:rPr lang="en-US" sz="1200" dirty="0" smtClean="0"/>
              <a:t> “live</a:t>
            </a:r>
            <a:r>
              <a:rPr lang="en-US" sz="1200" dirty="0"/>
              <a:t>” objects such as network </a:t>
            </a:r>
            <a:r>
              <a:rPr lang="en-US" sz="1200" dirty="0" smtClean="0"/>
              <a:t>connections.</a:t>
            </a:r>
          </a:p>
          <a:p>
            <a:r>
              <a:rPr lang="en-US" sz="1200" dirty="0" smtClean="0"/>
              <a:t>Example. Copied </a:t>
            </a:r>
            <a:r>
              <a:rPr lang="en-US" sz="1200" dirty="0" err="1" smtClean="0"/>
              <a:t>ConfigSlurper</a:t>
            </a:r>
            <a:r>
              <a:rPr lang="en-US" sz="1200" dirty="0" smtClean="0"/>
              <a:t> </a:t>
            </a:r>
            <a:r>
              <a:rPr lang="en-US" sz="1200" dirty="0" err="1" smtClean="0"/>
              <a:t>ConfigObject</a:t>
            </a:r>
            <a:r>
              <a:rPr lang="en-US" sz="1200" dirty="0" smtClean="0"/>
              <a:t> to </a:t>
            </a:r>
            <a:r>
              <a:rPr lang="en-US" sz="1200" dirty="0" err="1" smtClean="0"/>
              <a:t>HashMap</a:t>
            </a:r>
            <a:r>
              <a:rPr lang="en-US" sz="1200" dirty="0" smtClean="0"/>
              <a:t> because </a:t>
            </a:r>
            <a:r>
              <a:rPr lang="en-US" sz="1200" dirty="0" err="1" smtClean="0"/>
              <a:t>HashMap</a:t>
            </a:r>
            <a:r>
              <a:rPr lang="en-US" sz="1200" dirty="0" smtClean="0"/>
              <a:t> is </a:t>
            </a:r>
            <a:r>
              <a:rPr lang="en-US" sz="1200" dirty="0" err="1" smtClean="0"/>
              <a:t>serialisable</a:t>
            </a:r>
            <a:r>
              <a:rPr lang="en-US" sz="1200" dirty="0" smtClean="0"/>
              <a:t>.</a:t>
            </a:r>
          </a:p>
        </p:txBody>
      </p:sp>
    </p:spTree>
    <p:extLst>
      <p:ext uri="{BB962C8B-B14F-4D97-AF65-F5344CB8AC3E}">
        <p14:creationId xmlns:p14="http://schemas.microsoft.com/office/powerpoint/2010/main" val="2993991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Further Gotchas</a:t>
            </a:r>
            <a:endParaRPr lang="en-US" dirty="0"/>
          </a:p>
        </p:txBody>
      </p:sp>
      <p:sp>
        <p:nvSpPr>
          <p:cNvPr id="3" name="Text Placeholder 2"/>
          <p:cNvSpPr>
            <a:spLocks noGrp="1"/>
          </p:cNvSpPr>
          <p:nvPr>
            <p:ph type="body" idx="1"/>
          </p:nvPr>
        </p:nvSpPr>
        <p:spPr/>
        <p:txBody>
          <a:bodyPr/>
          <a:lstStyle/>
          <a:p>
            <a:r>
              <a:rPr lang="en-US" sz="1200" dirty="0">
                <a:hlinkClick r:id="rId2"/>
              </a:rPr>
              <a:t>https://</a:t>
            </a:r>
            <a:r>
              <a:rPr lang="en-US" sz="1200" dirty="0" smtClean="0">
                <a:hlinkClick r:id="rId2"/>
              </a:rPr>
              <a:t>github.com/jenkinsci/pipeline-examples/blob/master/docs/BEST_PRACTICES.md</a:t>
            </a:r>
            <a:endParaRPr lang="en-US" sz="1200" dirty="0" smtClean="0"/>
          </a:p>
          <a:p>
            <a:pPr marL="171450" indent="-171450">
              <a:buFont typeface="Arial" charset="0"/>
              <a:buChar char="•"/>
            </a:pPr>
            <a:r>
              <a:rPr lang="en-US" sz="1100" dirty="0" smtClean="0"/>
              <a:t>Don’t </a:t>
            </a:r>
            <a:r>
              <a:rPr lang="en-US" sz="1100" dirty="0"/>
              <a:t>have the Groovy interpreter making </a:t>
            </a:r>
            <a:r>
              <a:rPr lang="en-US" sz="1100" b="1" dirty="0"/>
              <a:t>blocking i/o calls</a:t>
            </a:r>
            <a:r>
              <a:rPr lang="en-US" sz="1100" dirty="0"/>
              <a:t>, i.e., </a:t>
            </a:r>
            <a:r>
              <a:rPr lang="en-US" sz="1100" dirty="0" err="1"/>
              <a:t>HTTPClient</a:t>
            </a:r>
            <a:r>
              <a:rPr lang="en-US" sz="1100" dirty="0"/>
              <a:t> and the like - these can cause real problems with </a:t>
            </a:r>
            <a:r>
              <a:rPr lang="en-US" sz="1100" dirty="0" err="1"/>
              <a:t>resumability</a:t>
            </a:r>
            <a:r>
              <a:rPr lang="en-US" sz="1100" dirty="0"/>
              <a:t>, and also require a lot of explicit whitelisting of methods in the Script Security plugin, which is not ideal</a:t>
            </a:r>
            <a:r>
              <a:rPr lang="en-US" sz="1100" dirty="0" smtClean="0"/>
              <a:t>. (hint. Just use curl!)</a:t>
            </a:r>
            <a:endParaRPr lang="en-US" sz="1100" dirty="0"/>
          </a:p>
          <a:p>
            <a:pPr marL="171450" indent="-171450">
              <a:buFont typeface="Arial" charset="0"/>
              <a:buChar char="•"/>
            </a:pPr>
            <a:r>
              <a:rPr lang="en-US" sz="1100" dirty="0"/>
              <a:t>Beware for </a:t>
            </a:r>
            <a:r>
              <a:rPr lang="en-US" sz="1100" b="1" dirty="0"/>
              <a:t>(Foo f: </a:t>
            </a:r>
            <a:r>
              <a:rPr lang="en-US" sz="1100" b="1" dirty="0" err="1"/>
              <a:t>foos</a:t>
            </a:r>
            <a:r>
              <a:rPr lang="en-US" sz="1100" b="1" dirty="0"/>
              <a:t>)</a:t>
            </a:r>
            <a:r>
              <a:rPr lang="en-US" sz="1100" dirty="0"/>
              <a:t> loops and Groovy closure-style operators like </a:t>
            </a:r>
            <a:r>
              <a:rPr lang="en-US" sz="1100" b="1" dirty="0"/>
              <a:t>.each</a:t>
            </a:r>
            <a:r>
              <a:rPr lang="en-US" sz="1100" dirty="0"/>
              <a:t> and the like. They will not work right in normal Workflow script contexts where Workflow steps are involved directly.</a:t>
            </a:r>
          </a:p>
          <a:p>
            <a:pPr marL="171450" indent="-171450">
              <a:buFont typeface="Arial" charset="0"/>
              <a:buChar char="•"/>
            </a:pPr>
            <a:r>
              <a:rPr lang="en-US" sz="1100" dirty="0"/>
              <a:t>If you need to do that kind of thing to make your scripting make sense, do it in methods annotated with </a:t>
            </a:r>
            <a:r>
              <a:rPr lang="en-US" sz="1100" b="1" dirty="0"/>
              <a:t>@</a:t>
            </a:r>
            <a:r>
              <a:rPr lang="en-US" sz="1100" b="1" dirty="0" err="1"/>
              <a:t>NonCPS</a:t>
            </a:r>
            <a:r>
              <a:rPr lang="en-US" sz="1100" dirty="0"/>
              <a:t>. These methods will not be CPS-transformed, so can do some things that just can't be done in the </a:t>
            </a:r>
            <a:r>
              <a:rPr lang="en-US" sz="1100" dirty="0" err="1"/>
              <a:t>serializable</a:t>
            </a:r>
            <a:r>
              <a:rPr lang="en-US" sz="1100" dirty="0"/>
              <a:t>/</a:t>
            </a:r>
            <a:r>
              <a:rPr lang="en-US" sz="1100" dirty="0" err="1"/>
              <a:t>resumable</a:t>
            </a:r>
            <a:r>
              <a:rPr lang="en-US" sz="1100" dirty="0"/>
              <a:t> CPS context.</a:t>
            </a:r>
          </a:p>
          <a:p>
            <a:pPr marL="171450" indent="-171450">
              <a:buFont typeface="Arial" charset="0"/>
              <a:buChar char="•"/>
            </a:pPr>
            <a:r>
              <a:rPr lang="en-US" sz="1100" b="1" dirty="0"/>
              <a:t>Don’t use the Groovy scripting in place of shell scripting </a:t>
            </a:r>
            <a:r>
              <a:rPr lang="en-US" sz="1100" dirty="0"/>
              <a:t>- work coming for the ability to run a Groovy step on the node as with the normal Groovy plugin build step, but until then, shell out, even if it’s just to do </a:t>
            </a:r>
            <a:r>
              <a:rPr lang="en-US" sz="1100" dirty="0" err="1"/>
              <a:t>sh</a:t>
            </a:r>
            <a:r>
              <a:rPr lang="en-US" sz="1100" dirty="0"/>
              <a:t> 'groovy </a:t>
            </a:r>
            <a:r>
              <a:rPr lang="en-US" sz="1100" dirty="0" err="1" smtClean="0"/>
              <a:t>foo.groovy</a:t>
            </a:r>
            <a:r>
              <a:rPr lang="en-US" sz="1100" dirty="0" smtClean="0"/>
              <a:t>’.</a:t>
            </a:r>
          </a:p>
          <a:p>
            <a:pPr marL="171450" indent="-171450">
              <a:buFont typeface="Arial" charset="0"/>
              <a:buChar char="•"/>
            </a:pPr>
            <a:r>
              <a:rPr lang="en-US" sz="1100" dirty="0" smtClean="0"/>
              <a:t>Don’t use </a:t>
            </a:r>
            <a:r>
              <a:rPr lang="en-US" sz="1100" dirty="0" err="1" smtClean="0"/>
              <a:t>varargs</a:t>
            </a:r>
            <a:r>
              <a:rPr lang="en-US" sz="1100" dirty="0" smtClean="0"/>
              <a:t> in your methods (found this one out the hard way yesterday </a:t>
            </a:r>
            <a:r>
              <a:rPr lang="en-US" sz="1100" dirty="0" smtClean="0">
                <a:sym typeface="Wingdings"/>
              </a:rPr>
              <a:t></a:t>
            </a:r>
            <a:r>
              <a:rPr lang="en-US" sz="1100" dirty="0" smtClean="0"/>
              <a:t>)</a:t>
            </a:r>
            <a:endParaRPr lang="en-US" sz="1100" dirty="0"/>
          </a:p>
        </p:txBody>
      </p:sp>
    </p:spTree>
    <p:extLst>
      <p:ext uri="{BB962C8B-B14F-4D97-AF65-F5344CB8AC3E}">
        <p14:creationId xmlns:p14="http://schemas.microsoft.com/office/powerpoint/2010/main" val="116847631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GB" sz="3000" dirty="0" smtClean="0"/>
              <a:t>So I have my pipeline as code</a:t>
            </a:r>
            <a:r>
              <a:rPr lang="is-IS" sz="3000" dirty="0" smtClean="0"/>
              <a:t>…</a:t>
            </a:r>
            <a:br>
              <a:rPr lang="is-IS" sz="3000" dirty="0" smtClean="0"/>
            </a:br>
            <a:r>
              <a:rPr lang="is-IS" sz="3000" dirty="0"/>
              <a:t/>
            </a:r>
            <a:br>
              <a:rPr lang="is-IS" sz="3000" dirty="0"/>
            </a:br>
            <a:r>
              <a:rPr lang="is-IS" sz="3000" dirty="0" smtClean="0"/>
              <a:t>Now what?</a:t>
            </a:r>
            <a:endParaRPr lang="en-GB" sz="3000" dirty="0"/>
          </a:p>
        </p:txBody>
      </p:sp>
    </p:spTree>
    <p:extLst>
      <p:ext uri="{BB962C8B-B14F-4D97-AF65-F5344CB8AC3E}">
        <p14:creationId xmlns:p14="http://schemas.microsoft.com/office/powerpoint/2010/main" val="1053543876"/>
      </p:ext>
    </p:extLst>
  </p:cSld>
  <p:clrMapOvr>
    <a:masterClrMapping/>
  </p:clrMapOvr>
  <p:transition spd="slow">
    <p:cu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Reusable Libraries</a:t>
            </a:r>
            <a:endParaRPr lang="en-US" dirty="0"/>
          </a:p>
        </p:txBody>
      </p:sp>
      <p:sp>
        <p:nvSpPr>
          <p:cNvPr id="3" name="Text Placeholder 2"/>
          <p:cNvSpPr>
            <a:spLocks noGrp="1"/>
          </p:cNvSpPr>
          <p:nvPr>
            <p:ph type="body" idx="1"/>
          </p:nvPr>
        </p:nvSpPr>
        <p:spPr/>
        <p:txBody>
          <a:bodyPr/>
          <a:lstStyle/>
          <a:p>
            <a:r>
              <a:rPr lang="en-US" sz="1200" dirty="0" smtClean="0"/>
              <a:t>node() </a:t>
            </a:r>
            <a:r>
              <a:rPr lang="en-US" sz="1200" dirty="0"/>
              <a:t>{</a:t>
            </a:r>
            <a:br>
              <a:rPr lang="en-US" sz="1200" dirty="0"/>
            </a:br>
            <a:r>
              <a:rPr lang="en-US" sz="1200" dirty="0"/>
              <a:t>    </a:t>
            </a:r>
            <a:r>
              <a:rPr lang="en-US" sz="1200" dirty="0" err="1"/>
              <a:t>git</a:t>
            </a:r>
            <a:r>
              <a:rPr lang="en-US" sz="1200" dirty="0"/>
              <a:t> </a:t>
            </a:r>
            <a:r>
              <a:rPr lang="en-US" sz="1200" dirty="0"/>
              <a:t>poll</a:t>
            </a:r>
            <a:r>
              <a:rPr lang="en-US" sz="1200" dirty="0"/>
              <a:t>: </a:t>
            </a:r>
            <a:r>
              <a:rPr lang="en-US" sz="1200" dirty="0"/>
              <a:t>false</a:t>
            </a:r>
            <a:r>
              <a:rPr lang="en-US" sz="1200" dirty="0"/>
              <a:t>, </a:t>
            </a:r>
            <a:r>
              <a:rPr lang="en-US" sz="1200" dirty="0" err="1"/>
              <a:t>changelog</a:t>
            </a:r>
            <a:r>
              <a:rPr lang="en-US" sz="1200" dirty="0"/>
              <a:t>: </a:t>
            </a:r>
            <a:r>
              <a:rPr lang="en-US" sz="1200" dirty="0"/>
              <a:t>false</a:t>
            </a:r>
            <a:r>
              <a:rPr lang="en-US" sz="1200" dirty="0"/>
              <a:t>, </a:t>
            </a:r>
            <a:r>
              <a:rPr lang="en-US" sz="1200" dirty="0" err="1"/>
              <a:t>url</a:t>
            </a:r>
            <a:r>
              <a:rPr lang="en-US" sz="1200" dirty="0"/>
              <a:t>: </a:t>
            </a:r>
            <a:r>
              <a:rPr lang="en-US" sz="1200" dirty="0" err="1"/>
              <a:t>workflowLibsRepo</a:t>
            </a:r>
            <a:r>
              <a:rPr lang="en-US" sz="1200" dirty="0"/>
              <a:t>, </a:t>
            </a:r>
            <a:r>
              <a:rPr lang="en-US" sz="1200" dirty="0" err="1"/>
              <a:t>credentialsId</a:t>
            </a:r>
            <a:r>
              <a:rPr lang="en-US" sz="1200" dirty="0"/>
              <a:t>: </a:t>
            </a:r>
            <a:r>
              <a:rPr lang="en-US" sz="1200" dirty="0" err="1"/>
              <a:t>gitCredentialsIdForWorkflowLibs</a:t>
            </a:r>
            <a:r>
              <a:rPr lang="en-US" sz="1200" dirty="0"/>
              <a:t>, </a:t>
            </a:r>
            <a:r>
              <a:rPr lang="en-US" sz="1200" dirty="0"/>
              <a:t>branch</a:t>
            </a:r>
            <a:r>
              <a:rPr lang="en-US" sz="1200" dirty="0"/>
              <a:t>: branch</a:t>
            </a:r>
            <a:br>
              <a:rPr lang="en-US" sz="1200" dirty="0"/>
            </a:br>
            <a:r>
              <a:rPr lang="en-US" sz="1200" dirty="0"/>
              <a:t/>
            </a:r>
            <a:br>
              <a:rPr lang="en-US" sz="1200" dirty="0"/>
            </a:br>
            <a:r>
              <a:rPr lang="en-US" sz="1200" b="1" dirty="0"/>
              <a:t>    common = load </a:t>
            </a:r>
            <a:r>
              <a:rPr lang="en-US" sz="1200" b="1" dirty="0"/>
              <a:t>"lib/</a:t>
            </a:r>
            <a:r>
              <a:rPr lang="en-US" sz="1200" b="1" dirty="0" err="1"/>
              <a:t>common.groovy</a:t>
            </a:r>
            <a:r>
              <a:rPr lang="en-US" sz="1200" b="1" dirty="0"/>
              <a:t>"</a:t>
            </a:r>
            <a:r>
              <a:rPr lang="en-US" sz="1200" dirty="0"/>
              <a:t/>
            </a:r>
            <a:br>
              <a:rPr lang="en-US" sz="1200" dirty="0"/>
            </a:br>
            <a:r>
              <a:rPr lang="en-US" sz="1200" dirty="0"/>
              <a:t>    </a:t>
            </a:r>
            <a:r>
              <a:rPr lang="en-US" sz="1200" dirty="0" err="1"/>
              <a:t>common.assertMandatoryParameters</a:t>
            </a:r>
            <a:r>
              <a:rPr lang="en-US" sz="1200" dirty="0"/>
              <a:t>(parameters)</a:t>
            </a:r>
            <a:br>
              <a:rPr lang="en-US" sz="1200" dirty="0"/>
            </a:br>
            <a:r>
              <a:rPr lang="en-US" sz="1200" dirty="0"/>
              <a:t>    </a:t>
            </a:r>
            <a:r>
              <a:rPr lang="en-US" sz="1200" dirty="0" err="1" smtClean="0"/>
              <a:t>common.logParameterValues</a:t>
            </a:r>
            <a:r>
              <a:rPr lang="en-US" sz="1200" dirty="0" smtClean="0"/>
              <a:t>(parameters)</a:t>
            </a:r>
            <a:br>
              <a:rPr lang="en-US" sz="1200" dirty="0" smtClean="0"/>
            </a:br>
            <a:r>
              <a:rPr lang="en-US" sz="1200" dirty="0" smtClean="0"/>
              <a:t>}</a:t>
            </a:r>
          </a:p>
          <a:p>
            <a:r>
              <a:rPr lang="en-US" sz="1200" dirty="0" smtClean="0"/>
              <a:t>node() {</a:t>
            </a:r>
            <a:br>
              <a:rPr lang="en-US" sz="1200" dirty="0" smtClean="0"/>
            </a:br>
            <a:r>
              <a:rPr lang="en-US" sz="1200" dirty="0" smtClean="0"/>
              <a:t>    </a:t>
            </a:r>
            <a:r>
              <a:rPr lang="en-US" sz="1200" dirty="0" err="1" smtClean="0"/>
              <a:t>git</a:t>
            </a:r>
            <a:r>
              <a:rPr lang="en-US" sz="1200" dirty="0" smtClean="0"/>
              <a:t> </a:t>
            </a:r>
            <a:r>
              <a:rPr lang="en-US" sz="1200" dirty="0"/>
              <a:t>poll: false, </a:t>
            </a:r>
            <a:r>
              <a:rPr lang="en-US" sz="1200" dirty="0" err="1"/>
              <a:t>changelog</a:t>
            </a:r>
            <a:r>
              <a:rPr lang="en-US" sz="1200" dirty="0"/>
              <a:t>: false, </a:t>
            </a:r>
            <a:r>
              <a:rPr lang="en-US" sz="1200" dirty="0" err="1"/>
              <a:t>url</a:t>
            </a:r>
            <a:r>
              <a:rPr lang="en-US" sz="1200" dirty="0"/>
              <a:t>: </a:t>
            </a:r>
            <a:r>
              <a:rPr lang="en-US" sz="1200" dirty="0" err="1"/>
              <a:t>workflowLibsRepo</a:t>
            </a:r>
            <a:r>
              <a:rPr lang="en-US" sz="1200" dirty="0"/>
              <a:t>, </a:t>
            </a:r>
            <a:r>
              <a:rPr lang="en-US" sz="1200" dirty="0" err="1"/>
              <a:t>credentialsId</a:t>
            </a:r>
            <a:r>
              <a:rPr lang="en-US" sz="1200" dirty="0"/>
              <a:t>: </a:t>
            </a:r>
            <a:r>
              <a:rPr lang="en-US" sz="1200" dirty="0" err="1"/>
              <a:t>gitCredentialsIdForWorkflowLibs</a:t>
            </a:r>
            <a:r>
              <a:rPr lang="en-US" sz="1200" dirty="0"/>
              <a:t>, branch: branch </a:t>
            </a:r>
            <a:r>
              <a:rPr lang="en-US" sz="1200" dirty="0" smtClean="0"/>
              <a:t/>
            </a:r>
            <a:br>
              <a:rPr lang="en-US" sz="1200" dirty="0" smtClean="0"/>
            </a:br>
            <a:r>
              <a:rPr lang="en-US" sz="1200" dirty="0" smtClean="0"/>
              <a:t>    </a:t>
            </a:r>
            <a:br>
              <a:rPr lang="en-US" sz="1200" dirty="0" smtClean="0"/>
            </a:br>
            <a:r>
              <a:rPr lang="en-US" sz="1200" b="1" dirty="0" smtClean="0"/>
              <a:t>    </a:t>
            </a:r>
            <a:r>
              <a:rPr lang="en-US" sz="1200" b="1" dirty="0" err="1" smtClean="0"/>
              <a:t>cf</a:t>
            </a:r>
            <a:r>
              <a:rPr lang="en-US" sz="1200" b="1" dirty="0" smtClean="0"/>
              <a:t> </a:t>
            </a:r>
            <a:r>
              <a:rPr lang="en-US" sz="1200" b="1" dirty="0"/>
              <a:t>= load </a:t>
            </a:r>
            <a:r>
              <a:rPr lang="en-US" sz="1200" b="1" dirty="0"/>
              <a:t>"</a:t>
            </a:r>
            <a:r>
              <a:rPr lang="en-US" sz="1200" b="1" dirty="0" smtClean="0"/>
              <a:t>lib/</a:t>
            </a:r>
            <a:r>
              <a:rPr lang="en-US" sz="1200" b="1" dirty="0" err="1" smtClean="0"/>
              <a:t>cf.groovy</a:t>
            </a:r>
            <a:r>
              <a:rPr lang="en-US" sz="1200" b="1" dirty="0" smtClean="0"/>
              <a:t>”</a:t>
            </a:r>
            <a:r>
              <a:rPr lang="en-US" sz="1200" dirty="0" smtClean="0"/>
              <a:t/>
            </a:r>
            <a:br>
              <a:rPr lang="en-US" sz="1200" dirty="0" smtClean="0"/>
            </a:br>
            <a:r>
              <a:rPr lang="en-US" sz="1200" dirty="0"/>
              <a:t> </a:t>
            </a:r>
            <a:r>
              <a:rPr lang="en-US" sz="1200" dirty="0" smtClean="0"/>
              <a:t>   </a:t>
            </a:r>
            <a:r>
              <a:rPr lang="en-US" sz="1200" dirty="0" err="1" smtClean="0"/>
              <a:t>cf.mapRoute</a:t>
            </a:r>
            <a:r>
              <a:rPr lang="en-US" sz="1200" dirty="0" smtClean="0"/>
              <a:t>(</a:t>
            </a:r>
            <a:r>
              <a:rPr lang="en-US" sz="1200" dirty="0" err="1" smtClean="0"/>
              <a:t>appName</a:t>
            </a:r>
            <a:r>
              <a:rPr lang="en-US" sz="1200" dirty="0"/>
              <a:t>, </a:t>
            </a:r>
            <a:r>
              <a:rPr lang="en-US" sz="1200" dirty="0" err="1"/>
              <a:t>majorHostName</a:t>
            </a:r>
            <a:r>
              <a:rPr lang="en-US" sz="1200" dirty="0"/>
              <a:t>, </a:t>
            </a:r>
            <a:r>
              <a:rPr lang="en-US" sz="1200" dirty="0" err="1"/>
              <a:t>cfSpace</a:t>
            </a:r>
            <a:r>
              <a:rPr lang="en-US" sz="1200" dirty="0"/>
              <a:t>, </a:t>
            </a:r>
            <a:r>
              <a:rPr lang="en-US" sz="1200" dirty="0" err="1"/>
              <a:t>cfOrg</a:t>
            </a:r>
            <a:r>
              <a:rPr lang="en-US" sz="1200" dirty="0"/>
              <a:t>, </a:t>
            </a:r>
            <a:r>
              <a:rPr lang="en-US" sz="1200" dirty="0" err="1"/>
              <a:t>cfApiEndpoint</a:t>
            </a:r>
            <a:r>
              <a:rPr lang="en-US" sz="1200" dirty="0"/>
              <a:t>, </a:t>
            </a:r>
            <a:r>
              <a:rPr lang="en-US" sz="1200" dirty="0" err="1"/>
              <a:t>pcfCredentialsId</a:t>
            </a:r>
            <a:r>
              <a:rPr lang="en-US" sz="1200" dirty="0" smtClean="0"/>
              <a:t>)</a:t>
            </a:r>
            <a:r>
              <a:rPr lang="en-US" sz="1200" dirty="0"/>
              <a:t/>
            </a:r>
            <a:br>
              <a:rPr lang="en-US" sz="1200" dirty="0"/>
            </a:br>
            <a:r>
              <a:rPr lang="en-US" sz="1200" dirty="0"/>
              <a:t>}</a:t>
            </a:r>
          </a:p>
        </p:txBody>
      </p:sp>
    </p:spTree>
    <p:extLst>
      <p:ext uri="{BB962C8B-B14F-4D97-AF65-F5344CB8AC3E}">
        <p14:creationId xmlns:p14="http://schemas.microsoft.com/office/powerpoint/2010/main" val="20527538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a:t>
            </a:r>
            <a:endParaRPr lang="en-US" dirty="0"/>
          </a:p>
        </p:txBody>
      </p:sp>
      <p:sp>
        <p:nvSpPr>
          <p:cNvPr id="3" name="Text Placeholder 2"/>
          <p:cNvSpPr>
            <a:spLocks noGrp="1"/>
          </p:cNvSpPr>
          <p:nvPr>
            <p:ph type="body" idx="1"/>
          </p:nvPr>
        </p:nvSpPr>
        <p:spPr/>
        <p:txBody>
          <a:bodyPr/>
          <a:lstStyle/>
          <a:p>
            <a:r>
              <a:rPr lang="en-US" sz="1200" b="1" u="sng" dirty="0" smtClean="0"/>
              <a:t>Given that workflow is just a groovy DSL we can provide a different Script Base Class </a:t>
            </a:r>
            <a:r>
              <a:rPr lang="en-US" sz="1200" b="1" u="sng" dirty="0"/>
              <a:t>that allows us to test</a:t>
            </a:r>
            <a:r>
              <a:rPr lang="en-US" sz="1200" b="1" u="sng" dirty="0" smtClean="0"/>
              <a:t>.</a:t>
            </a:r>
            <a:endParaRPr lang="en-US" sz="1200" b="1" u="sng" dirty="0"/>
          </a:p>
          <a:p>
            <a:r>
              <a:rPr lang="en-US" sz="800" dirty="0"/>
              <a:t>public static final </a:t>
            </a:r>
            <a:r>
              <a:rPr lang="en-US" sz="800" dirty="0"/>
              <a:t>String </a:t>
            </a:r>
            <a:r>
              <a:rPr lang="en-US" sz="800" i="1" dirty="0"/>
              <a:t>SCRIPT_NAME</a:t>
            </a:r>
            <a:r>
              <a:rPr lang="en-US" sz="800" b="1" i="1" dirty="0"/>
              <a:t> </a:t>
            </a:r>
            <a:r>
              <a:rPr lang="en-US" sz="800" dirty="0"/>
              <a:t>= </a:t>
            </a:r>
            <a:r>
              <a:rPr lang="en-US" sz="800" dirty="0"/>
              <a:t>"lib/</a:t>
            </a:r>
            <a:r>
              <a:rPr lang="en-US" sz="800" dirty="0" err="1"/>
              <a:t>cf.groovy</a:t>
            </a:r>
            <a:r>
              <a:rPr lang="en-US" sz="800" dirty="0"/>
              <a:t>"</a:t>
            </a:r>
            <a:br>
              <a:rPr lang="en-US" sz="800" dirty="0"/>
            </a:br>
            <a:r>
              <a:rPr lang="en-US" sz="800" dirty="0" err="1"/>
              <a:t>def</a:t>
            </a:r>
            <a:r>
              <a:rPr lang="en-US" sz="800" dirty="0"/>
              <a:t> </a:t>
            </a:r>
            <a:r>
              <a:rPr lang="en-US" sz="800" dirty="0" err="1"/>
              <a:t>GroovyShell</a:t>
            </a:r>
            <a:r>
              <a:rPr lang="en-US" sz="800" dirty="0"/>
              <a:t> </a:t>
            </a:r>
            <a:r>
              <a:rPr lang="en-US" sz="800" dirty="0"/>
              <a:t>shell</a:t>
            </a:r>
            <a:br>
              <a:rPr lang="en-US" sz="800" dirty="0"/>
            </a:br>
            <a:r>
              <a:rPr lang="en-US" sz="800" dirty="0" err="1"/>
              <a:t>def</a:t>
            </a:r>
            <a:r>
              <a:rPr lang="en-US" sz="800" dirty="0"/>
              <a:t> </a:t>
            </a:r>
            <a:r>
              <a:rPr lang="en-US" sz="800" dirty="0" err="1"/>
              <a:t>cf</a:t>
            </a:r>
            <a:r>
              <a:rPr lang="en-US" sz="800" dirty="0"/>
              <a:t/>
            </a:r>
            <a:br>
              <a:rPr lang="en-US" sz="800" dirty="0"/>
            </a:br>
            <a:r>
              <a:rPr lang="en-US" sz="800" dirty="0" err="1"/>
              <a:t>def</a:t>
            </a:r>
            <a:r>
              <a:rPr lang="en-US" sz="800" dirty="0"/>
              <a:t> </a:t>
            </a:r>
            <a:r>
              <a:rPr lang="en-US" sz="800" dirty="0" smtClean="0"/>
              <a:t>common</a:t>
            </a:r>
            <a:r>
              <a:rPr lang="en-US" sz="800" dirty="0"/>
              <a:t/>
            </a:r>
            <a:br>
              <a:rPr lang="en-US" sz="800" dirty="0"/>
            </a:br>
            <a:r>
              <a:rPr lang="en-US" sz="800" dirty="0" err="1"/>
              <a:t>def</a:t>
            </a:r>
            <a:r>
              <a:rPr lang="en-US" sz="800" dirty="0"/>
              <a:t> errors </a:t>
            </a:r>
            <a:r>
              <a:rPr lang="en-US" sz="800" dirty="0"/>
              <a:t>= []</a:t>
            </a:r>
            <a:br>
              <a:rPr lang="en-US" sz="800" dirty="0"/>
            </a:br>
            <a:r>
              <a:rPr lang="en-US" sz="800" dirty="0" err="1"/>
              <a:t>def</a:t>
            </a:r>
            <a:r>
              <a:rPr lang="en-US" sz="800" dirty="0"/>
              <a:t> </a:t>
            </a:r>
            <a:r>
              <a:rPr lang="en-US" sz="800" dirty="0" err="1"/>
              <a:t>shellCommands</a:t>
            </a:r>
            <a:r>
              <a:rPr lang="en-US" sz="800" dirty="0"/>
              <a:t> </a:t>
            </a:r>
            <a:r>
              <a:rPr lang="en-US" sz="800" dirty="0"/>
              <a:t>= []</a:t>
            </a:r>
          </a:p>
          <a:p>
            <a:r>
              <a:rPr lang="en-US" sz="800" dirty="0" smtClean="0"/>
              <a:t>@</a:t>
            </a:r>
            <a:r>
              <a:rPr lang="en-US" sz="800" dirty="0"/>
              <a:t>Before</a:t>
            </a:r>
            <a:br>
              <a:rPr lang="en-US" sz="800" dirty="0"/>
            </a:br>
            <a:r>
              <a:rPr lang="en-US" sz="800" dirty="0"/>
              <a:t>void </a:t>
            </a:r>
            <a:r>
              <a:rPr lang="en-US" sz="800" dirty="0" err="1"/>
              <a:t>setUp</a:t>
            </a:r>
            <a:r>
              <a:rPr lang="en-US" sz="800" dirty="0"/>
              <a:t>() {</a:t>
            </a:r>
            <a:br>
              <a:rPr lang="en-US" sz="800" dirty="0"/>
            </a:br>
            <a:r>
              <a:rPr lang="en-US" sz="800" dirty="0"/>
              <a:t>    </a:t>
            </a:r>
            <a:r>
              <a:rPr lang="en-US" sz="800" dirty="0" err="1"/>
              <a:t>def</a:t>
            </a:r>
            <a:r>
              <a:rPr lang="en-US" sz="800" dirty="0"/>
              <a:t> </a:t>
            </a:r>
            <a:r>
              <a:rPr lang="en-US" sz="800" dirty="0" err="1"/>
              <a:t>CompilerConfiguration</a:t>
            </a:r>
            <a:r>
              <a:rPr lang="en-US" sz="800" dirty="0"/>
              <a:t> </a:t>
            </a:r>
            <a:r>
              <a:rPr lang="en-US" sz="800" dirty="0" err="1"/>
              <a:t>compilerConfiguration</a:t>
            </a:r>
            <a:r>
              <a:rPr lang="en-US" sz="800" dirty="0"/>
              <a:t> = </a:t>
            </a:r>
            <a:r>
              <a:rPr lang="en-US" sz="800" dirty="0"/>
              <a:t>new </a:t>
            </a:r>
            <a:r>
              <a:rPr lang="en-US" sz="800" dirty="0" err="1"/>
              <a:t>CompilerConfiguration</a:t>
            </a:r>
            <a:r>
              <a:rPr lang="en-US" sz="800" dirty="0"/>
              <a:t>()</a:t>
            </a:r>
            <a:br>
              <a:rPr lang="en-US" sz="800" dirty="0"/>
            </a:br>
            <a:r>
              <a:rPr lang="en-US" sz="800" dirty="0"/>
              <a:t>    </a:t>
            </a:r>
            <a:r>
              <a:rPr lang="en-US" sz="800" b="1" dirty="0" err="1"/>
              <a:t>compilerConfiguration.</a:t>
            </a:r>
            <a:r>
              <a:rPr lang="en-US" sz="800" b="1" dirty="0" err="1"/>
              <a:t>scriptBaseClass</a:t>
            </a:r>
            <a:r>
              <a:rPr lang="en-US" sz="800" b="1" dirty="0"/>
              <a:t> </a:t>
            </a:r>
            <a:r>
              <a:rPr lang="en-US" sz="800" b="1" dirty="0"/>
              <a:t>= </a:t>
            </a:r>
            <a:r>
              <a:rPr lang="en-US" sz="800" b="1" dirty="0"/>
              <a:t>new </a:t>
            </a:r>
            <a:r>
              <a:rPr lang="en-US" sz="800" b="1" dirty="0" err="1"/>
              <a:t>WorkflowStub</a:t>
            </a:r>
            <a:r>
              <a:rPr lang="en-US" sz="800" b="1" dirty="0"/>
              <a:t>().</a:t>
            </a:r>
            <a:r>
              <a:rPr lang="en-US" sz="800" b="1" dirty="0" err="1"/>
              <a:t>getClass</a:t>
            </a:r>
            <a:r>
              <a:rPr lang="en-US" sz="800" b="1" dirty="0"/>
              <a:t>().</a:t>
            </a:r>
            <a:r>
              <a:rPr lang="en-US" sz="800" b="1" dirty="0" err="1"/>
              <a:t>getCanonicalName</a:t>
            </a:r>
            <a:r>
              <a:rPr lang="en-US" sz="800" b="1" dirty="0"/>
              <a:t>()</a:t>
            </a:r>
            <a:br>
              <a:rPr lang="en-US" sz="800" b="1" dirty="0"/>
            </a:br>
            <a:r>
              <a:rPr lang="en-US" sz="800" dirty="0"/>
              <a:t>    </a:t>
            </a:r>
            <a:r>
              <a:rPr lang="en-US" sz="800" dirty="0" err="1"/>
              <a:t>def</a:t>
            </a:r>
            <a:r>
              <a:rPr lang="en-US" sz="800" dirty="0"/>
              <a:t> </a:t>
            </a:r>
            <a:r>
              <a:rPr lang="en-US" sz="800" dirty="0"/>
              <a:t>Binding binding = </a:t>
            </a:r>
            <a:r>
              <a:rPr lang="en-US" sz="800" dirty="0"/>
              <a:t>new </a:t>
            </a:r>
            <a:r>
              <a:rPr lang="en-US" sz="800" dirty="0"/>
              <a:t>Binding()</a:t>
            </a:r>
            <a:br>
              <a:rPr lang="en-US" sz="800" dirty="0"/>
            </a:br>
            <a:r>
              <a:rPr lang="en-US" sz="800" dirty="0"/>
              <a:t>    </a:t>
            </a:r>
            <a:r>
              <a:rPr lang="en-US" sz="800" dirty="0"/>
              <a:t>shell </a:t>
            </a:r>
            <a:r>
              <a:rPr lang="en-US" sz="800" dirty="0"/>
              <a:t>= </a:t>
            </a:r>
            <a:r>
              <a:rPr lang="en-US" sz="800" dirty="0"/>
              <a:t>new </a:t>
            </a:r>
            <a:r>
              <a:rPr lang="en-US" sz="800" dirty="0" err="1"/>
              <a:t>GroovyShell</a:t>
            </a:r>
            <a:r>
              <a:rPr lang="en-US" sz="800" dirty="0"/>
              <a:t>(</a:t>
            </a:r>
            <a:r>
              <a:rPr lang="en-US" sz="800" dirty="0" err="1"/>
              <a:t>this</a:t>
            </a:r>
            <a:r>
              <a:rPr lang="en-US" sz="800" dirty="0" err="1"/>
              <a:t>.</a:t>
            </a:r>
            <a:r>
              <a:rPr lang="en-US" sz="800" dirty="0" err="1"/>
              <a:t>class</a:t>
            </a:r>
            <a:r>
              <a:rPr lang="en-US" sz="800" dirty="0" err="1"/>
              <a:t>.</a:t>
            </a:r>
            <a:r>
              <a:rPr lang="en-US" sz="800" dirty="0" err="1"/>
              <a:t>classLoader</a:t>
            </a:r>
            <a:r>
              <a:rPr lang="en-US" sz="800" dirty="0"/>
              <a:t>, binding, </a:t>
            </a:r>
            <a:r>
              <a:rPr lang="en-US" sz="800" dirty="0" err="1"/>
              <a:t>compilerConfiguration</a:t>
            </a:r>
            <a:r>
              <a:rPr lang="en-US" sz="800" dirty="0"/>
              <a:t>)</a:t>
            </a:r>
            <a:br>
              <a:rPr lang="en-US" sz="800" dirty="0"/>
            </a:br>
            <a:r>
              <a:rPr lang="en-US" sz="800" dirty="0"/>
              <a:t>    </a:t>
            </a:r>
            <a:r>
              <a:rPr lang="en-US" sz="800" dirty="0"/>
              <a:t>common </a:t>
            </a:r>
            <a:r>
              <a:rPr lang="en-US" sz="800" dirty="0"/>
              <a:t>= </a:t>
            </a:r>
            <a:r>
              <a:rPr lang="en-US" sz="800" dirty="0"/>
              <a:t>new </a:t>
            </a:r>
            <a:r>
              <a:rPr lang="en-US" sz="800" dirty="0"/>
              <a:t>Object</a:t>
            </a:r>
            <a:r>
              <a:rPr lang="en-US" sz="800" dirty="0" smtClean="0"/>
              <a:t>()</a:t>
            </a:r>
            <a:r>
              <a:rPr lang="en-US" sz="800" dirty="0"/>
              <a:t/>
            </a:r>
            <a:br>
              <a:rPr lang="en-US" sz="800" dirty="0"/>
            </a:br>
            <a:r>
              <a:rPr lang="en-US" sz="800" dirty="0"/>
              <a:t>    </a:t>
            </a:r>
            <a:r>
              <a:rPr lang="en-US" sz="800" b="1" dirty="0" err="1"/>
              <a:t>cf</a:t>
            </a:r>
            <a:r>
              <a:rPr lang="en-US" sz="800" b="1" dirty="0"/>
              <a:t> </a:t>
            </a:r>
            <a:r>
              <a:rPr lang="en-US" sz="800" b="1" dirty="0"/>
              <a:t>= </a:t>
            </a:r>
            <a:r>
              <a:rPr lang="en-US" sz="800" b="1" dirty="0" err="1"/>
              <a:t>shell</a:t>
            </a:r>
            <a:r>
              <a:rPr lang="en-US" sz="800" b="1" dirty="0" err="1"/>
              <a:t>.evaluate</a:t>
            </a:r>
            <a:r>
              <a:rPr lang="en-US" sz="800" b="1" dirty="0"/>
              <a:t>(</a:t>
            </a:r>
            <a:r>
              <a:rPr lang="en-US" sz="800" b="1" dirty="0"/>
              <a:t>new </a:t>
            </a:r>
            <a:r>
              <a:rPr lang="en-US" sz="800" b="1" dirty="0" smtClean="0"/>
              <a:t>File(</a:t>
            </a:r>
            <a:r>
              <a:rPr lang="en-US" sz="800" b="1" i="1" dirty="0" smtClean="0"/>
              <a:t>SCRIPT_NAME</a:t>
            </a:r>
            <a:r>
              <a:rPr lang="en-US" sz="800" b="1" dirty="0" smtClean="0"/>
              <a:t>))</a:t>
            </a:r>
            <a:r>
              <a:rPr lang="en-US" sz="800" dirty="0"/>
              <a:t/>
            </a:r>
            <a:br>
              <a:rPr lang="en-US" sz="800" dirty="0"/>
            </a:br>
            <a:r>
              <a:rPr lang="en-US" sz="800" dirty="0"/>
              <a:t>    </a:t>
            </a:r>
            <a:r>
              <a:rPr lang="en-US" sz="800" dirty="0" err="1"/>
              <a:t>cf</a:t>
            </a:r>
            <a:r>
              <a:rPr lang="en-US" sz="800" dirty="0" err="1"/>
              <a:t>.</a:t>
            </a:r>
            <a:r>
              <a:rPr lang="en-US" sz="800" dirty="0" err="1"/>
              <a:t>common</a:t>
            </a:r>
            <a:r>
              <a:rPr lang="en-US" sz="800" dirty="0"/>
              <a:t> </a:t>
            </a:r>
            <a:r>
              <a:rPr lang="en-US" sz="800" dirty="0"/>
              <a:t>= </a:t>
            </a:r>
            <a:r>
              <a:rPr lang="en-US" sz="800" dirty="0" smtClean="0"/>
              <a:t>common</a:t>
            </a:r>
            <a:r>
              <a:rPr lang="en-US" sz="800" dirty="0"/>
              <a:t/>
            </a:r>
            <a:br>
              <a:rPr lang="en-US" sz="800" dirty="0"/>
            </a:br>
            <a:r>
              <a:rPr lang="en-US" sz="800" dirty="0"/>
              <a:t>    </a:t>
            </a:r>
            <a:r>
              <a:rPr lang="en-US" sz="800" dirty="0" err="1"/>
              <a:t>cf</a:t>
            </a:r>
            <a:r>
              <a:rPr lang="en-US" sz="800" dirty="0" err="1"/>
              <a:t>.</a:t>
            </a:r>
            <a:r>
              <a:rPr lang="en-US" sz="800" dirty="0" err="1"/>
              <a:t>metaClass</a:t>
            </a:r>
            <a:r>
              <a:rPr lang="en-US" sz="800" dirty="0" err="1"/>
              <a:t>.</a:t>
            </a:r>
            <a:r>
              <a:rPr lang="en-US" sz="800" dirty="0" err="1"/>
              <a:t>error</a:t>
            </a:r>
            <a:r>
              <a:rPr lang="en-US" sz="800" dirty="0"/>
              <a:t> </a:t>
            </a:r>
            <a:r>
              <a:rPr lang="en-US" sz="800" dirty="0"/>
              <a:t>= { String s -&gt; </a:t>
            </a:r>
            <a:r>
              <a:rPr lang="en-US" sz="800" dirty="0" err="1"/>
              <a:t>errors</a:t>
            </a:r>
            <a:r>
              <a:rPr lang="en-US" sz="800" dirty="0" err="1"/>
              <a:t>.add</a:t>
            </a:r>
            <a:r>
              <a:rPr lang="en-US" sz="800" dirty="0"/>
              <a:t>(s) }</a:t>
            </a:r>
            <a:br>
              <a:rPr lang="en-US" sz="800" dirty="0"/>
            </a:br>
            <a:r>
              <a:rPr lang="en-US" sz="800" dirty="0"/>
              <a:t>    </a:t>
            </a:r>
            <a:r>
              <a:rPr lang="en-US" sz="800" dirty="0" err="1"/>
              <a:t>cf</a:t>
            </a:r>
            <a:r>
              <a:rPr lang="en-US" sz="800" dirty="0" err="1"/>
              <a:t>.</a:t>
            </a:r>
            <a:r>
              <a:rPr lang="en-US" sz="800" dirty="0" err="1"/>
              <a:t>metaClass</a:t>
            </a:r>
            <a:r>
              <a:rPr lang="en-US" sz="800" dirty="0" err="1"/>
              <a:t>.</a:t>
            </a:r>
            <a:r>
              <a:rPr lang="en-US" sz="800" dirty="0" err="1"/>
              <a:t>sh</a:t>
            </a:r>
            <a:r>
              <a:rPr lang="en-US" sz="800" dirty="0"/>
              <a:t> </a:t>
            </a:r>
            <a:r>
              <a:rPr lang="en-US" sz="800" dirty="0"/>
              <a:t>= { String s -&gt; </a:t>
            </a:r>
            <a:r>
              <a:rPr lang="en-US" sz="800" dirty="0" err="1"/>
              <a:t>shellCommands</a:t>
            </a:r>
            <a:r>
              <a:rPr lang="en-US" sz="800" dirty="0" err="1"/>
              <a:t>.add</a:t>
            </a:r>
            <a:r>
              <a:rPr lang="en-US" sz="800" dirty="0"/>
              <a:t>(s)}</a:t>
            </a:r>
            <a:br>
              <a:rPr lang="en-US" sz="800" dirty="0"/>
            </a:br>
            <a:r>
              <a:rPr lang="en-US" sz="800" dirty="0"/>
              <a:t>}</a:t>
            </a:r>
            <a:br>
              <a:rPr lang="en-US" sz="800" dirty="0"/>
            </a:br>
            <a:endParaRPr lang="en-US" sz="800" dirty="0"/>
          </a:p>
        </p:txBody>
      </p:sp>
    </p:spTree>
    <p:extLst>
      <p:ext uri="{BB962C8B-B14F-4D97-AF65-F5344CB8AC3E}">
        <p14:creationId xmlns:p14="http://schemas.microsoft.com/office/powerpoint/2010/main" val="3576006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Branching</a:t>
            </a:r>
            <a:endParaRPr lang="en-US" dirty="0"/>
          </a:p>
        </p:txBody>
      </p:sp>
      <p:pic>
        <p:nvPicPr>
          <p:cNvPr id="4" name="Picture 3"/>
          <p:cNvPicPr>
            <a:picLocks noChangeAspect="1"/>
          </p:cNvPicPr>
          <p:nvPr/>
        </p:nvPicPr>
        <p:blipFill>
          <a:blip r:embed="rId2"/>
          <a:stretch>
            <a:fillRect/>
          </a:stretch>
        </p:blipFill>
        <p:spPr>
          <a:xfrm>
            <a:off x="1454491" y="1795966"/>
            <a:ext cx="6230929" cy="1874901"/>
          </a:xfrm>
          <a:prstGeom prst="rect">
            <a:avLst/>
          </a:prstGeom>
        </p:spPr>
      </p:pic>
      <p:sp>
        <p:nvSpPr>
          <p:cNvPr id="5" name="TextBox 4"/>
          <p:cNvSpPr txBox="1"/>
          <p:nvPr/>
        </p:nvSpPr>
        <p:spPr>
          <a:xfrm>
            <a:off x="4808407" y="2872554"/>
            <a:ext cx="1109599" cy="307777"/>
          </a:xfrm>
          <a:prstGeom prst="rect">
            <a:avLst/>
          </a:prstGeom>
          <a:noFill/>
        </p:spPr>
        <p:txBody>
          <a:bodyPr wrap="none" rtlCol="0">
            <a:spAutoFit/>
          </a:bodyPr>
          <a:lstStyle/>
          <a:p>
            <a:r>
              <a:rPr lang="en-US"/>
              <a:t>p</a:t>
            </a:r>
            <a:r>
              <a:rPr lang="en-US" smtClean="0"/>
              <a:t>ull request</a:t>
            </a:r>
            <a:endParaRPr lang="en-US"/>
          </a:p>
        </p:txBody>
      </p:sp>
    </p:spTree>
    <p:extLst>
      <p:ext uri="{BB962C8B-B14F-4D97-AF65-F5344CB8AC3E}">
        <p14:creationId xmlns:p14="http://schemas.microsoft.com/office/powerpoint/2010/main" val="13501687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you hit something that Workflow can’t do</a:t>
            </a:r>
            <a:endParaRPr lang="en-US" dirty="0"/>
          </a:p>
        </p:txBody>
      </p:sp>
      <p:sp>
        <p:nvSpPr>
          <p:cNvPr id="3" name="Text Placeholder 2"/>
          <p:cNvSpPr>
            <a:spLocks noGrp="1"/>
          </p:cNvSpPr>
          <p:nvPr>
            <p:ph type="body" idx="1"/>
          </p:nvPr>
        </p:nvSpPr>
        <p:spPr/>
        <p:txBody>
          <a:bodyPr/>
          <a:lstStyle/>
          <a:p>
            <a:r>
              <a:rPr lang="en-US" b="1" u="sng" dirty="0" smtClean="0"/>
              <a:t>Write a utility</a:t>
            </a:r>
          </a:p>
          <a:p>
            <a:r>
              <a:rPr lang="en-US" dirty="0" smtClean="0"/>
              <a:t>common </a:t>
            </a:r>
            <a:r>
              <a:rPr lang="en-US" dirty="0"/>
              <a:t>= load </a:t>
            </a:r>
            <a:r>
              <a:rPr lang="en-US" dirty="0"/>
              <a:t>"lib/</a:t>
            </a:r>
            <a:r>
              <a:rPr lang="en-US" dirty="0" err="1"/>
              <a:t>common.groovy</a:t>
            </a:r>
            <a:r>
              <a:rPr lang="en-US" dirty="0"/>
              <a:t>"</a:t>
            </a:r>
            <a:br>
              <a:rPr lang="en-US" dirty="0"/>
            </a:br>
            <a:r>
              <a:rPr lang="en-US" dirty="0"/>
              <a:t>nexus = load </a:t>
            </a:r>
            <a:r>
              <a:rPr lang="en-US" dirty="0"/>
              <a:t>"lib/</a:t>
            </a:r>
            <a:r>
              <a:rPr lang="en-US" dirty="0" err="1"/>
              <a:t>nexus.groovy</a:t>
            </a:r>
            <a:r>
              <a:rPr lang="en-US" dirty="0"/>
              <a:t>"</a:t>
            </a:r>
            <a:br>
              <a:rPr lang="en-US" dirty="0"/>
            </a:br>
            <a:r>
              <a:rPr lang="en-US" dirty="0"/>
              <a:t/>
            </a:r>
            <a:br>
              <a:rPr lang="en-US" dirty="0"/>
            </a:br>
            <a:r>
              <a:rPr lang="en-US" dirty="0" err="1"/>
              <a:t>def</a:t>
            </a:r>
            <a:r>
              <a:rPr lang="en-US" dirty="0"/>
              <a:t> </a:t>
            </a:r>
            <a:r>
              <a:rPr lang="en-US" dirty="0" err="1"/>
              <a:t>callCfManifestParser</a:t>
            </a:r>
            <a:r>
              <a:rPr lang="en-US" dirty="0"/>
              <a:t>(</a:t>
            </a:r>
            <a:r>
              <a:rPr lang="en-US" dirty="0" err="1"/>
              <a:t>args</a:t>
            </a:r>
            <a:r>
              <a:rPr lang="en-US" dirty="0"/>
              <a:t>){</a:t>
            </a:r>
            <a:br>
              <a:rPr lang="en-US" dirty="0"/>
            </a:br>
            <a:r>
              <a:rPr lang="en-US" dirty="0"/>
              <a:t>    </a:t>
            </a:r>
            <a:r>
              <a:rPr lang="en-US" dirty="0" err="1"/>
              <a:t>def</a:t>
            </a:r>
            <a:r>
              <a:rPr lang="en-US" dirty="0"/>
              <a:t> </a:t>
            </a:r>
            <a:r>
              <a:rPr lang="en-US" dirty="0" err="1"/>
              <a:t>fileName</a:t>
            </a:r>
            <a:r>
              <a:rPr lang="en-US" dirty="0"/>
              <a:t> = </a:t>
            </a:r>
            <a:r>
              <a:rPr lang="en-US" dirty="0"/>
              <a:t>"</a:t>
            </a:r>
            <a:r>
              <a:rPr lang="en-US" dirty="0" err="1"/>
              <a:t>cf</a:t>
            </a:r>
            <a:r>
              <a:rPr lang="en-US" dirty="0"/>
              <a:t>-manifest-</a:t>
            </a:r>
            <a:r>
              <a:rPr lang="en-US" dirty="0" err="1"/>
              <a:t>parser.jar</a:t>
            </a:r>
            <a:r>
              <a:rPr lang="en-US" dirty="0"/>
              <a:t>"</a:t>
            </a:r>
            <a:br>
              <a:rPr lang="en-US" dirty="0"/>
            </a:br>
            <a:r>
              <a:rPr lang="en-US" dirty="0"/>
              <a:t>    </a:t>
            </a:r>
            <a:r>
              <a:rPr lang="en-US" dirty="0" err="1"/>
              <a:t>nexus.fetch</a:t>
            </a:r>
            <a:r>
              <a:rPr lang="en-US" dirty="0"/>
              <a:t>(</a:t>
            </a:r>
            <a:r>
              <a:rPr lang="en-US" dirty="0" err="1"/>
              <a:t>fileName</a:t>
            </a:r>
            <a:r>
              <a:rPr lang="en-US" dirty="0"/>
              <a:t>, </a:t>
            </a:r>
            <a:r>
              <a:rPr lang="en-US" dirty="0"/>
              <a:t>"snapshots"</a:t>
            </a:r>
            <a:r>
              <a:rPr lang="en-US" dirty="0"/>
              <a:t>, </a:t>
            </a:r>
            <a:r>
              <a:rPr lang="en-US" dirty="0"/>
              <a:t>"</a:t>
            </a:r>
            <a:r>
              <a:rPr lang="en-US" dirty="0" err="1"/>
              <a:t>cf</a:t>
            </a:r>
            <a:r>
              <a:rPr lang="en-US" dirty="0"/>
              <a:t>-manifest-parser"</a:t>
            </a:r>
            <a:r>
              <a:rPr lang="en-US" dirty="0"/>
              <a:t>, </a:t>
            </a:r>
            <a:r>
              <a:rPr lang="en-US" dirty="0"/>
              <a:t>"</a:t>
            </a:r>
            <a:r>
              <a:rPr lang="en-US" dirty="0" err="1" smtClean="0"/>
              <a:t>com.wiprodigital</a:t>
            </a:r>
            <a:r>
              <a:rPr lang="en-US" dirty="0" smtClean="0"/>
              <a:t>")</a:t>
            </a:r>
            <a:r>
              <a:rPr lang="en-US" dirty="0"/>
              <a:t/>
            </a:r>
            <a:br>
              <a:rPr lang="en-US" dirty="0"/>
            </a:br>
            <a:r>
              <a:rPr lang="en-US" dirty="0"/>
              <a:t>    </a:t>
            </a:r>
            <a:r>
              <a:rPr lang="en-US" dirty="0" err="1"/>
              <a:t>common.readResult</a:t>
            </a:r>
            <a:r>
              <a:rPr lang="en-US" dirty="0"/>
              <a:t>(</a:t>
            </a:r>
            <a:r>
              <a:rPr lang="en-US" dirty="0"/>
              <a:t>"java -jar </a:t>
            </a:r>
            <a:r>
              <a:rPr lang="en-US" dirty="0"/>
              <a:t>${</a:t>
            </a:r>
            <a:r>
              <a:rPr lang="en-US" dirty="0" err="1"/>
              <a:t>fileName</a:t>
            </a:r>
            <a:r>
              <a:rPr lang="en-US" dirty="0"/>
              <a:t>} ${</a:t>
            </a:r>
            <a:r>
              <a:rPr lang="en-US" dirty="0" err="1"/>
              <a:t>args</a:t>
            </a:r>
            <a:r>
              <a:rPr lang="en-US" dirty="0"/>
              <a:t>}</a:t>
            </a:r>
            <a:r>
              <a:rPr lang="en-US" dirty="0"/>
              <a:t>"</a:t>
            </a:r>
            <a:r>
              <a:rPr lang="en-US" dirty="0"/>
              <a:t>)</a:t>
            </a:r>
            <a:br>
              <a:rPr lang="en-US" dirty="0"/>
            </a:br>
            <a:r>
              <a:rPr lang="en-US" dirty="0"/>
              <a:t>}</a:t>
            </a:r>
          </a:p>
        </p:txBody>
      </p:sp>
    </p:spTree>
    <p:extLst>
      <p:ext uri="{BB962C8B-B14F-4D97-AF65-F5344CB8AC3E}">
        <p14:creationId xmlns:p14="http://schemas.microsoft.com/office/powerpoint/2010/main" val="4361728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So what is Jenkins Pipeline?</a:t>
            </a:r>
            <a:endParaRPr lang="en-US" sz="2400" dirty="0"/>
          </a:p>
        </p:txBody>
      </p:sp>
      <p:sp>
        <p:nvSpPr>
          <p:cNvPr id="3" name="Text Placeholder 2"/>
          <p:cNvSpPr>
            <a:spLocks noGrp="1"/>
          </p:cNvSpPr>
          <p:nvPr>
            <p:ph type="body" idx="1"/>
          </p:nvPr>
        </p:nvSpPr>
        <p:spPr/>
        <p:txBody>
          <a:bodyPr/>
          <a:lstStyle/>
          <a:p>
            <a:r>
              <a:rPr lang="en-US" sz="1400" dirty="0">
                <a:hlinkClick r:id="rId2"/>
              </a:rPr>
              <a:t>https://</a:t>
            </a:r>
            <a:r>
              <a:rPr lang="en-US" sz="1400" dirty="0" smtClean="0">
                <a:hlinkClick r:id="rId2"/>
              </a:rPr>
              <a:t>github.com/jenkinsci/workflow-plugin/blob/master/TUTORIAL.md</a:t>
            </a:r>
            <a:endParaRPr lang="en-US" sz="1400" dirty="0" smtClean="0"/>
          </a:p>
          <a:p>
            <a:pPr marL="171450" indent="-171450">
              <a:buFont typeface="Arial" charset="0"/>
              <a:buChar char="•"/>
            </a:pPr>
            <a:r>
              <a:rPr lang="en-US" sz="1200" dirty="0" smtClean="0"/>
              <a:t>Built with </a:t>
            </a:r>
            <a:r>
              <a:rPr lang="en-US" sz="1200" dirty="0"/>
              <a:t>the community’s requirements for a flexible, extensible, and script-based CD pipeline capability for Jenkins in mind. To that end, Pipeline:</a:t>
            </a:r>
          </a:p>
          <a:p>
            <a:pPr marL="171450" indent="-171450">
              <a:buFont typeface="Arial" charset="0"/>
              <a:buChar char="•"/>
            </a:pPr>
            <a:r>
              <a:rPr lang="en-US" sz="1200" dirty="0"/>
              <a:t>Can support complex, real-world, CD Pipeline requirements: pipelines can fork/join, loop, </a:t>
            </a:r>
            <a:r>
              <a:rPr lang="en-US" sz="1200" i="1" dirty="0"/>
              <a:t>parallel</a:t>
            </a:r>
            <a:r>
              <a:rPr lang="en-US" sz="1200" dirty="0"/>
              <a:t>, to name a few</a:t>
            </a:r>
          </a:p>
          <a:p>
            <a:pPr marL="171450" indent="-171450">
              <a:buFont typeface="Arial" charset="0"/>
              <a:buChar char="•"/>
            </a:pPr>
            <a:r>
              <a:rPr lang="en-US" sz="1200" dirty="0"/>
              <a:t>Is Resilient: pipeline executions can survive master restarts</a:t>
            </a:r>
          </a:p>
          <a:p>
            <a:pPr marL="171450" indent="-171450">
              <a:buFont typeface="Arial" charset="0"/>
              <a:buChar char="•"/>
            </a:pPr>
            <a:r>
              <a:rPr lang="en-US" sz="1200" dirty="0"/>
              <a:t>Is </a:t>
            </a:r>
            <a:r>
              <a:rPr lang="en-US" sz="1200" dirty="0" err="1"/>
              <a:t>Pausable</a:t>
            </a:r>
            <a:r>
              <a:rPr lang="en-US" sz="1200" dirty="0"/>
              <a:t>: pipelines can pause and wait for human input/approval</a:t>
            </a:r>
          </a:p>
          <a:p>
            <a:pPr marL="171450" indent="-171450">
              <a:buFont typeface="Arial" charset="0"/>
              <a:buChar char="•"/>
            </a:pPr>
            <a:r>
              <a:rPr lang="en-US" sz="1200" dirty="0"/>
              <a:t>Is Efficient: pipelines can restart from saved checkpoints</a:t>
            </a:r>
          </a:p>
          <a:p>
            <a:pPr marL="171450" indent="-171450">
              <a:buFont typeface="Arial" charset="0"/>
              <a:buChar char="•"/>
            </a:pPr>
            <a:r>
              <a:rPr lang="en-US" sz="1200" dirty="0"/>
              <a:t>Is Visualized: Pipeline </a:t>
            </a:r>
            <a:r>
              <a:rPr lang="en-US" sz="1200" dirty="0" err="1"/>
              <a:t>StageView</a:t>
            </a:r>
            <a:r>
              <a:rPr lang="en-US" sz="1200" dirty="0"/>
              <a:t> provides status at-a-glance dashboards including trending</a:t>
            </a:r>
          </a:p>
          <a:p>
            <a:endParaRPr lang="en-US" sz="1400" dirty="0"/>
          </a:p>
        </p:txBody>
      </p:sp>
    </p:spTree>
    <p:extLst>
      <p:ext uri="{BB962C8B-B14F-4D97-AF65-F5344CB8AC3E}">
        <p14:creationId xmlns:p14="http://schemas.microsoft.com/office/powerpoint/2010/main" val="184179689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GB" dirty="0" smtClean="0"/>
              <a:t>Jenkins Enterprise – worth it?</a:t>
            </a:r>
            <a:endParaRPr dirty="0"/>
          </a:p>
        </p:txBody>
      </p:sp>
      <p:sp>
        <p:nvSpPr>
          <p:cNvPr id="101" name="Shape 101"/>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r>
              <a:rPr lang="en-US" sz="1400" dirty="0">
                <a:hlinkClick r:id="rId3"/>
              </a:rPr>
              <a:t>https://</a:t>
            </a:r>
            <a:r>
              <a:rPr lang="en-US" sz="1400" dirty="0" smtClean="0">
                <a:hlinkClick r:id="rId3"/>
              </a:rPr>
              <a:t>www.cloudbees.com/products/cloudbees-jenkins-platform/enterprise-edition/features</a:t>
            </a:r>
            <a:endParaRPr lang="en-US" sz="1400" dirty="0" smtClean="0"/>
          </a:p>
          <a:p>
            <a:pPr marL="285750" indent="-285750">
              <a:buFont typeface="Arial" charset="0"/>
              <a:buChar char="•"/>
            </a:pPr>
            <a:r>
              <a:rPr lang="en-US" sz="1400" dirty="0" smtClean="0"/>
              <a:t>Restart </a:t>
            </a:r>
            <a:r>
              <a:rPr lang="en-US" sz="1400" dirty="0"/>
              <a:t>builds from </a:t>
            </a:r>
            <a:r>
              <a:rPr lang="en-US" sz="1400" dirty="0" err="1"/>
              <a:t>checkpointed</a:t>
            </a:r>
            <a:r>
              <a:rPr lang="en-US" sz="1400" dirty="0"/>
              <a:t> locations on master and slave failures with the </a:t>
            </a:r>
            <a:r>
              <a:rPr lang="en-US" sz="1400" dirty="0">
                <a:hlinkClick r:id="rId4"/>
              </a:rPr>
              <a:t>Checkpoints </a:t>
            </a:r>
            <a:r>
              <a:rPr lang="en-US" sz="1400" dirty="0" smtClean="0">
                <a:hlinkClick r:id="rId4"/>
              </a:rPr>
              <a:t>plugin</a:t>
            </a:r>
            <a:endParaRPr lang="en-US" sz="1400" dirty="0"/>
          </a:p>
          <a:p>
            <a:pPr marL="285750" indent="-285750">
              <a:buFont typeface="Arial" charset="0"/>
              <a:buChar char="•"/>
            </a:pPr>
            <a:r>
              <a:rPr lang="en-US" sz="1400" dirty="0" smtClean="0"/>
              <a:t>Easier </a:t>
            </a:r>
            <a:r>
              <a:rPr lang="en-US" sz="1400" dirty="0"/>
              <a:t>navigability across chained jobs with </a:t>
            </a:r>
            <a:r>
              <a:rPr lang="en-US" sz="1400" dirty="0">
                <a:hlinkClick r:id="rId5"/>
              </a:rPr>
              <a:t>Consolidated Build View </a:t>
            </a:r>
            <a:r>
              <a:rPr lang="en-US" sz="1400" dirty="0" smtClean="0">
                <a:hlinkClick r:id="rId5"/>
              </a:rPr>
              <a:t>plugin</a:t>
            </a:r>
            <a:endParaRPr lang="en-US" sz="1400" dirty="0" smtClean="0"/>
          </a:p>
          <a:p>
            <a:pPr marL="285750" indent="-285750">
              <a:buFont typeface="Arial" charset="0"/>
              <a:buChar char="•"/>
            </a:pPr>
            <a:r>
              <a:rPr lang="en-US" sz="1400" dirty="0"/>
              <a:t>Reuse best practices with the </a:t>
            </a:r>
            <a:r>
              <a:rPr lang="en-US" sz="1400" dirty="0">
                <a:hlinkClick r:id="rId6"/>
              </a:rPr>
              <a:t>Templates plugin</a:t>
            </a:r>
            <a:endParaRPr lang="en-US" sz="1400" dirty="0"/>
          </a:p>
          <a:p>
            <a:endParaRPr lang="en-US" sz="1400" dirty="0"/>
          </a:p>
          <a:p>
            <a:pPr lvl="0" rtl="0">
              <a:lnSpc>
                <a:spcPct val="135714"/>
              </a:lnSpc>
              <a:spcBef>
                <a:spcPts val="0"/>
              </a:spcBef>
              <a:spcAft>
                <a:spcPts val="0"/>
              </a:spcAft>
              <a:buClr>
                <a:schemeClr val="dk1"/>
              </a:buClr>
              <a:buSzPct val="78571"/>
              <a:buFont typeface="Arial"/>
              <a:buNone/>
            </a:pPr>
            <a:endParaRPr sz="1400" dirty="0">
              <a:solidFill>
                <a:schemeClr val="dk1"/>
              </a:solidFill>
              <a:highlight>
                <a:srgbClr val="FAFAFA"/>
              </a:highlight>
              <a:latin typeface="+mj-lt"/>
              <a:ea typeface="Ubuntu"/>
              <a:cs typeface="Ubuntu"/>
              <a:sym typeface="Ubuntu"/>
            </a:endParaRPr>
          </a:p>
          <a:p>
            <a:pPr lvl="0" rtl="0">
              <a:spcBef>
                <a:spcPts val="0"/>
              </a:spcBef>
              <a:buClr>
                <a:schemeClr val="dk1"/>
              </a:buClr>
              <a:buSzPct val="78571"/>
              <a:buFont typeface="Arial"/>
              <a:buNone/>
            </a:pPr>
            <a:endParaRPr sz="1400" dirty="0">
              <a:latin typeface="+mj-lt"/>
            </a:endParaRPr>
          </a:p>
          <a:p>
            <a:pPr lvl="0">
              <a:spcBef>
                <a:spcPts val="0"/>
              </a:spcBef>
              <a:buNone/>
            </a:pPr>
            <a:endParaRPr dirty="0">
              <a:latin typeface="+mj-lt"/>
            </a:endParaRPr>
          </a:p>
        </p:txBody>
      </p:sp>
    </p:spTree>
  </p:cSld>
  <p:clrMapOvr>
    <a:masterClrMapping/>
  </p:clrMapOvr>
  <p:transition spd="slow">
    <p:cu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GB" sz="3000" dirty="0" smtClean="0"/>
              <a:t>Demo</a:t>
            </a:r>
            <a:endParaRPr lang="en-GB" sz="3000" dirty="0"/>
          </a:p>
        </p:txBody>
      </p:sp>
    </p:spTree>
    <p:extLst>
      <p:ext uri="{BB962C8B-B14F-4D97-AF65-F5344CB8AC3E}">
        <p14:creationId xmlns:p14="http://schemas.microsoft.com/office/powerpoint/2010/main" val="1074578429"/>
      </p:ext>
    </p:extLst>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just a plugin!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3725" y="1614106"/>
            <a:ext cx="3135412" cy="2854029"/>
          </a:xfrm>
          <a:prstGeom prst="rect">
            <a:avLst/>
          </a:prstGeom>
        </p:spPr>
      </p:pic>
      <p:sp>
        <p:nvSpPr>
          <p:cNvPr id="5" name="Text Placeholder 2"/>
          <p:cNvSpPr>
            <a:spLocks noGrp="1"/>
          </p:cNvSpPr>
          <p:nvPr>
            <p:ph type="body" idx="1"/>
          </p:nvPr>
        </p:nvSpPr>
        <p:spPr>
          <a:xfrm>
            <a:off x="311700" y="1152475"/>
            <a:ext cx="8520599" cy="3416400"/>
          </a:xfrm>
        </p:spPr>
        <p:txBody>
          <a:bodyPr/>
          <a:lstStyle/>
          <a:p>
            <a:r>
              <a:rPr lang="en-US" sz="1400" dirty="0">
                <a:hlinkClick r:id="rId3"/>
              </a:rPr>
              <a:t>https://</a:t>
            </a:r>
            <a:r>
              <a:rPr lang="en-US" sz="1400" dirty="0" smtClean="0">
                <a:hlinkClick r:id="rId3"/>
              </a:rPr>
              <a:t>github.com/jenkinsci/workflow-plugin</a:t>
            </a:r>
            <a:endParaRPr lang="en-US" sz="1400" dirty="0" smtClean="0"/>
          </a:p>
          <a:p>
            <a:endParaRPr lang="en-US" sz="1400" dirty="0" smtClean="0"/>
          </a:p>
          <a:p>
            <a:endParaRPr lang="en-US" sz="1400" dirty="0"/>
          </a:p>
        </p:txBody>
      </p:sp>
    </p:spTree>
    <p:extLst>
      <p:ext uri="{BB962C8B-B14F-4D97-AF65-F5344CB8AC3E}">
        <p14:creationId xmlns:p14="http://schemas.microsoft.com/office/powerpoint/2010/main" val="17866505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it give you?</a:t>
            </a:r>
            <a:endParaRPr lang="en-US" dirty="0"/>
          </a:p>
        </p:txBody>
      </p:sp>
      <p:sp>
        <p:nvSpPr>
          <p:cNvPr id="3" name="Text Placeholder 2"/>
          <p:cNvSpPr>
            <a:spLocks noGrp="1"/>
          </p:cNvSpPr>
          <p:nvPr>
            <p:ph type="body" idx="1"/>
          </p:nvPr>
        </p:nvSpPr>
        <p:spPr/>
        <p:txBody>
          <a:bodyPr/>
          <a:lstStyle/>
          <a:p>
            <a:r>
              <a:rPr lang="en-US" dirty="0">
                <a:hlinkClick r:id="rId2"/>
              </a:rPr>
              <a:t>https://</a:t>
            </a:r>
            <a:r>
              <a:rPr lang="en-US" dirty="0" smtClean="0">
                <a:hlinkClick r:id="rId2"/>
              </a:rPr>
              <a:t>dzone.com/refcardz/continuous-delivery-with-jenkins-workflow</a:t>
            </a:r>
            <a:endParaRPr lang="en-US" dirty="0" smtClean="0"/>
          </a:p>
          <a:p>
            <a:endParaRPr lang="en-US" dirty="0"/>
          </a:p>
        </p:txBody>
      </p:sp>
      <p:pic>
        <p:nvPicPr>
          <p:cNvPr id="4" name="Picture 3"/>
          <p:cNvPicPr>
            <a:picLocks noChangeAspect="1"/>
          </p:cNvPicPr>
          <p:nvPr/>
        </p:nvPicPr>
        <p:blipFill>
          <a:blip r:embed="rId3"/>
          <a:stretch>
            <a:fillRect/>
          </a:stretch>
        </p:blipFill>
        <p:spPr>
          <a:xfrm>
            <a:off x="1970090" y="1670787"/>
            <a:ext cx="4399487" cy="3209543"/>
          </a:xfrm>
          <a:prstGeom prst="rect">
            <a:avLst/>
          </a:prstGeom>
        </p:spPr>
      </p:pic>
    </p:spTree>
    <p:extLst>
      <p:ext uri="{BB962C8B-B14F-4D97-AF65-F5344CB8AC3E}">
        <p14:creationId xmlns:p14="http://schemas.microsoft.com/office/powerpoint/2010/main" val="20787569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GB" sz="3000"/>
              <a:t>Basic Building Blocks</a:t>
            </a:r>
          </a:p>
        </p:txBody>
      </p:sp>
    </p:spTree>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35714"/>
              </a:lnSpc>
              <a:spcBef>
                <a:spcPts val="0"/>
              </a:spcBef>
              <a:spcAft>
                <a:spcPts val="0"/>
              </a:spcAft>
              <a:buNone/>
            </a:pPr>
            <a:r>
              <a:rPr lang="en-GB" sz="1400" dirty="0">
                <a:solidFill>
                  <a:schemeClr val="dk1"/>
                </a:solidFill>
                <a:highlight>
                  <a:srgbClr val="FAFAFA"/>
                </a:highlight>
                <a:latin typeface="+mj-lt"/>
                <a:ea typeface="Ubuntu"/>
                <a:cs typeface="Ubuntu"/>
                <a:sym typeface="Ubuntu"/>
              </a:rPr>
              <a:t>step "package"</a:t>
            </a:r>
          </a:p>
          <a:p>
            <a:pPr lvl="0">
              <a:spcBef>
                <a:spcPts val="0"/>
              </a:spcBef>
              <a:buClr>
                <a:schemeClr val="dk1"/>
              </a:buClr>
              <a:buSzPct val="78571"/>
              <a:buFont typeface="Arial"/>
              <a:buNone/>
            </a:pPr>
            <a:endParaRPr sz="1400" dirty="0">
              <a:solidFill>
                <a:schemeClr val="dk1"/>
              </a:solidFill>
              <a:highlight>
                <a:srgbClr val="FAFAFA"/>
              </a:highlight>
              <a:latin typeface="+mj-lt"/>
              <a:ea typeface="Ubuntu"/>
              <a:cs typeface="Ubuntu"/>
              <a:sym typeface="Ubuntu"/>
            </a:endParaRPr>
          </a:p>
        </p:txBody>
      </p:sp>
      <p:cxnSp>
        <p:nvCxnSpPr>
          <p:cNvPr id="3" name="Straight Arrow Connector 2"/>
          <p:cNvCxnSpPr/>
          <p:nvPr/>
        </p:nvCxnSpPr>
        <p:spPr>
          <a:xfrm flipH="1">
            <a:off x="1732085" y="905608"/>
            <a:ext cx="817684" cy="3956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2549769" y="721264"/>
            <a:ext cx="3089307" cy="307777"/>
          </a:xfrm>
          <a:prstGeom prst="rect">
            <a:avLst/>
          </a:prstGeom>
          <a:noFill/>
        </p:spPr>
        <p:txBody>
          <a:bodyPr wrap="none" rtlCol="0">
            <a:spAutoFit/>
          </a:bodyPr>
          <a:lstStyle/>
          <a:p>
            <a:r>
              <a:rPr lang="en-US" dirty="0" smtClean="0">
                <a:latin typeface="+mj-lt"/>
                <a:ea typeface="Apple Chancery" charset="0"/>
                <a:cs typeface="Apple Chancery" charset="0"/>
              </a:rPr>
              <a:t>Used to mark a phase in the pipeline</a:t>
            </a:r>
            <a:endParaRPr lang="en-US" dirty="0">
              <a:latin typeface="+mj-lt"/>
              <a:ea typeface="Apple Chancery" charset="0"/>
              <a:cs typeface="Apple Chancery" charset="0"/>
            </a:endParaRPr>
          </a:p>
        </p:txBody>
      </p:sp>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35714"/>
              </a:lnSpc>
              <a:spcBef>
                <a:spcPts val="0"/>
              </a:spcBef>
              <a:spcAft>
                <a:spcPts val="0"/>
              </a:spcAft>
              <a:buNone/>
            </a:pPr>
            <a:r>
              <a:rPr lang="en-GB" sz="1400" dirty="0">
                <a:solidFill>
                  <a:schemeClr val="dk1"/>
                </a:solidFill>
                <a:highlight>
                  <a:srgbClr val="FAFAFA"/>
                </a:highlight>
                <a:latin typeface="+mj-lt"/>
                <a:ea typeface="Ubuntu"/>
                <a:cs typeface="Ubuntu"/>
                <a:sym typeface="Ubuntu"/>
              </a:rPr>
              <a:t>step "package"</a:t>
            </a:r>
          </a:p>
          <a:p>
            <a:pPr lvl="0" rtl="0">
              <a:lnSpc>
                <a:spcPct val="135714"/>
              </a:lnSpc>
              <a:spcBef>
                <a:spcPts val="0"/>
              </a:spcBef>
              <a:spcAft>
                <a:spcPts val="0"/>
              </a:spcAft>
              <a:buNone/>
            </a:pPr>
            <a:r>
              <a:rPr lang="en-GB" sz="1400" dirty="0">
                <a:solidFill>
                  <a:schemeClr val="dk1"/>
                </a:solidFill>
                <a:highlight>
                  <a:srgbClr val="FAFAFA"/>
                </a:highlight>
                <a:latin typeface="+mj-lt"/>
                <a:ea typeface="Ubuntu"/>
                <a:cs typeface="Ubuntu"/>
                <a:sym typeface="Ubuntu"/>
              </a:rPr>
              <a:t>node("</a:t>
            </a:r>
            <a:r>
              <a:rPr lang="en-GB" sz="1400" dirty="0" err="1">
                <a:solidFill>
                  <a:schemeClr val="dk1"/>
                </a:solidFill>
                <a:highlight>
                  <a:srgbClr val="FAFAFA"/>
                </a:highlight>
                <a:latin typeface="+mj-lt"/>
                <a:ea typeface="Ubuntu"/>
                <a:cs typeface="Ubuntu"/>
                <a:sym typeface="Ubuntu"/>
              </a:rPr>
              <a:t>unix</a:t>
            </a:r>
            <a:r>
              <a:rPr lang="en-GB" sz="1400" dirty="0">
                <a:solidFill>
                  <a:schemeClr val="dk1"/>
                </a:solidFill>
                <a:highlight>
                  <a:srgbClr val="FAFAFA"/>
                </a:highlight>
                <a:latin typeface="+mj-lt"/>
                <a:ea typeface="Ubuntu"/>
                <a:cs typeface="Ubuntu"/>
                <a:sym typeface="Ubuntu"/>
              </a:rPr>
              <a:t>") {</a:t>
            </a:r>
          </a:p>
          <a:p>
            <a:pPr lvl="0" rtl="0">
              <a:lnSpc>
                <a:spcPct val="135714"/>
              </a:lnSpc>
              <a:spcBef>
                <a:spcPts val="0"/>
              </a:spcBef>
              <a:spcAft>
                <a:spcPts val="0"/>
              </a:spcAft>
              <a:buNone/>
            </a:pPr>
            <a:r>
              <a:rPr lang="en-GB" sz="1400" dirty="0">
                <a:solidFill>
                  <a:schemeClr val="dk1"/>
                </a:solidFill>
                <a:highlight>
                  <a:srgbClr val="FAFAFA"/>
                </a:highlight>
                <a:latin typeface="+mj-lt"/>
                <a:ea typeface="Ubuntu"/>
                <a:cs typeface="Ubuntu"/>
                <a:sym typeface="Ubuntu"/>
              </a:rPr>
              <a:t>}</a:t>
            </a:r>
          </a:p>
          <a:p>
            <a:pPr lvl="0" rtl="0">
              <a:spcBef>
                <a:spcPts val="0"/>
              </a:spcBef>
              <a:buNone/>
            </a:pPr>
            <a:endParaRPr sz="1400" dirty="0">
              <a:solidFill>
                <a:schemeClr val="dk1"/>
              </a:solidFill>
              <a:highlight>
                <a:srgbClr val="FAFAFA"/>
              </a:highlight>
              <a:latin typeface="+mj-lt"/>
              <a:ea typeface="Ubuntu"/>
              <a:cs typeface="Ubuntu"/>
              <a:sym typeface="Ubuntu"/>
            </a:endParaRPr>
          </a:p>
        </p:txBody>
      </p:sp>
      <p:cxnSp>
        <p:nvCxnSpPr>
          <p:cNvPr id="3" name="Straight Arrow Connector 2"/>
          <p:cNvCxnSpPr/>
          <p:nvPr/>
        </p:nvCxnSpPr>
        <p:spPr>
          <a:xfrm flipH="1">
            <a:off x="1732085" y="1266095"/>
            <a:ext cx="817684" cy="3956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2549769" y="1081751"/>
            <a:ext cx="3717684" cy="523220"/>
          </a:xfrm>
          <a:prstGeom prst="rect">
            <a:avLst/>
          </a:prstGeom>
          <a:noFill/>
        </p:spPr>
        <p:txBody>
          <a:bodyPr wrap="none" rtlCol="0">
            <a:spAutoFit/>
          </a:bodyPr>
          <a:lstStyle/>
          <a:p>
            <a:r>
              <a:rPr lang="en-US" dirty="0" err="1" smtClean="0">
                <a:latin typeface="+mj-lt"/>
                <a:ea typeface="Apple Chancery" charset="0"/>
                <a:cs typeface="Apple Chancery" charset="0"/>
              </a:rPr>
              <a:t>Specifys</a:t>
            </a:r>
            <a:r>
              <a:rPr lang="en-US" dirty="0" smtClean="0">
                <a:latin typeface="+mj-lt"/>
                <a:ea typeface="Apple Chancery" charset="0"/>
                <a:cs typeface="Apple Chancery" charset="0"/>
              </a:rPr>
              <a:t> that this bit should run on a </a:t>
            </a:r>
            <a:r>
              <a:rPr lang="en-US" dirty="0" err="1" smtClean="0">
                <a:latin typeface="+mj-lt"/>
                <a:ea typeface="Apple Chancery" charset="0"/>
                <a:cs typeface="Apple Chancery" charset="0"/>
              </a:rPr>
              <a:t>jenkins</a:t>
            </a:r>
            <a:r>
              <a:rPr lang="en-US" dirty="0" smtClean="0">
                <a:latin typeface="+mj-lt"/>
                <a:ea typeface="Apple Chancery" charset="0"/>
                <a:cs typeface="Apple Chancery" charset="0"/>
              </a:rPr>
              <a:t> </a:t>
            </a:r>
          </a:p>
          <a:p>
            <a:r>
              <a:rPr lang="en-US" dirty="0" smtClean="0">
                <a:latin typeface="+mj-lt"/>
                <a:ea typeface="Apple Chancery" charset="0"/>
                <a:cs typeface="Apple Chancery" charset="0"/>
              </a:rPr>
              <a:t>slave that has the word “</a:t>
            </a:r>
            <a:r>
              <a:rPr lang="en-US" dirty="0" err="1" smtClean="0">
                <a:latin typeface="+mj-lt"/>
                <a:ea typeface="Apple Chancery" charset="0"/>
                <a:cs typeface="Apple Chancery" charset="0"/>
              </a:rPr>
              <a:t>unix</a:t>
            </a:r>
            <a:r>
              <a:rPr lang="en-US" dirty="0" smtClean="0">
                <a:latin typeface="+mj-lt"/>
                <a:ea typeface="Apple Chancery" charset="0"/>
                <a:cs typeface="Apple Chancery" charset="0"/>
              </a:rPr>
              <a:t>” in its name</a:t>
            </a:r>
            <a:endParaRPr lang="en-US" dirty="0">
              <a:latin typeface="+mj-lt"/>
              <a:ea typeface="Apple Chancery" charset="0"/>
              <a:cs typeface="Apple Chancery" charset="0"/>
            </a:endParaRPr>
          </a:p>
        </p:txBody>
      </p:sp>
    </p:spTree>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Shape 80"/>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35714"/>
              </a:lnSpc>
              <a:spcBef>
                <a:spcPts val="0"/>
              </a:spcBef>
              <a:spcAft>
                <a:spcPts val="0"/>
              </a:spcAft>
              <a:buNone/>
            </a:pPr>
            <a:r>
              <a:rPr lang="en-GB" sz="1400" dirty="0">
                <a:solidFill>
                  <a:schemeClr val="dk1"/>
                </a:solidFill>
                <a:highlight>
                  <a:srgbClr val="FAFAFA"/>
                </a:highlight>
                <a:latin typeface="+mj-lt"/>
                <a:ea typeface="Ubuntu"/>
                <a:cs typeface="Ubuntu"/>
                <a:sym typeface="Ubuntu"/>
              </a:rPr>
              <a:t>step "package"</a:t>
            </a:r>
          </a:p>
          <a:p>
            <a:pPr lvl="0" rtl="0">
              <a:lnSpc>
                <a:spcPct val="135714"/>
              </a:lnSpc>
              <a:spcBef>
                <a:spcPts val="0"/>
              </a:spcBef>
              <a:spcAft>
                <a:spcPts val="0"/>
              </a:spcAft>
              <a:buNone/>
            </a:pPr>
            <a:r>
              <a:rPr lang="en-GB" sz="1400" dirty="0">
                <a:solidFill>
                  <a:schemeClr val="dk1"/>
                </a:solidFill>
                <a:highlight>
                  <a:srgbClr val="FAFAFA"/>
                </a:highlight>
                <a:latin typeface="+mj-lt"/>
                <a:ea typeface="Ubuntu"/>
                <a:cs typeface="Ubuntu"/>
                <a:sym typeface="Ubuntu"/>
              </a:rPr>
              <a:t>node("</a:t>
            </a:r>
            <a:r>
              <a:rPr lang="en-GB" sz="1400" dirty="0" err="1">
                <a:solidFill>
                  <a:schemeClr val="dk1"/>
                </a:solidFill>
                <a:highlight>
                  <a:srgbClr val="FAFAFA"/>
                </a:highlight>
                <a:latin typeface="+mj-lt"/>
                <a:ea typeface="Ubuntu"/>
                <a:cs typeface="Ubuntu"/>
                <a:sym typeface="Ubuntu"/>
              </a:rPr>
              <a:t>unix</a:t>
            </a:r>
            <a:r>
              <a:rPr lang="en-GB" sz="1400" dirty="0">
                <a:solidFill>
                  <a:schemeClr val="dk1"/>
                </a:solidFill>
                <a:highlight>
                  <a:srgbClr val="FAFAFA"/>
                </a:highlight>
                <a:latin typeface="+mj-lt"/>
                <a:ea typeface="Ubuntu"/>
                <a:cs typeface="Ubuntu"/>
                <a:sym typeface="Ubuntu"/>
              </a:rPr>
              <a:t>") {</a:t>
            </a:r>
          </a:p>
          <a:p>
            <a:pPr lvl="0" rtl="0">
              <a:lnSpc>
                <a:spcPct val="135714"/>
              </a:lnSpc>
              <a:spcBef>
                <a:spcPts val="0"/>
              </a:spcBef>
              <a:spcAft>
                <a:spcPts val="0"/>
              </a:spcAft>
              <a:buNone/>
            </a:pPr>
            <a:r>
              <a:rPr lang="en-GB" sz="1400" dirty="0">
                <a:solidFill>
                  <a:schemeClr val="dk1"/>
                </a:solidFill>
                <a:highlight>
                  <a:srgbClr val="FAFAFA"/>
                </a:highlight>
                <a:latin typeface="+mj-lt"/>
                <a:ea typeface="Ubuntu"/>
                <a:cs typeface="Ubuntu"/>
                <a:sym typeface="Ubuntu"/>
              </a:rPr>
              <a:t> git </a:t>
            </a:r>
            <a:r>
              <a:rPr lang="en-GB" sz="1400" dirty="0" err="1">
                <a:solidFill>
                  <a:schemeClr val="dk1"/>
                </a:solidFill>
                <a:highlight>
                  <a:srgbClr val="FAFAFA"/>
                </a:highlight>
                <a:latin typeface="+mj-lt"/>
                <a:ea typeface="Ubuntu"/>
                <a:cs typeface="Ubuntu"/>
                <a:sym typeface="Ubuntu"/>
              </a:rPr>
              <a:t>url</a:t>
            </a:r>
            <a:r>
              <a:rPr lang="en-GB" sz="1400" dirty="0">
                <a:solidFill>
                  <a:schemeClr val="dk1"/>
                </a:solidFill>
                <a:highlight>
                  <a:srgbClr val="FAFAFA"/>
                </a:highlight>
                <a:latin typeface="+mj-lt"/>
                <a:ea typeface="Ubuntu"/>
                <a:cs typeface="Ubuntu"/>
                <a:sym typeface="Ubuntu"/>
              </a:rPr>
              <a:t>: "</a:t>
            </a:r>
            <a:r>
              <a:rPr lang="en-GB" sz="1400" u="sng" dirty="0">
                <a:solidFill>
                  <a:srgbClr val="6611CC"/>
                </a:solidFill>
                <a:highlight>
                  <a:srgbClr val="FAFAFA"/>
                </a:highlight>
                <a:latin typeface="+mj-lt"/>
                <a:ea typeface="Ubuntu"/>
                <a:cs typeface="Ubuntu"/>
                <a:sym typeface="Ubuntu"/>
                <a:hlinkClick r:id="rId3"/>
              </a:rPr>
              <a:t>https://github/project.git</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a:t>
            </a:r>
          </a:p>
        </p:txBody>
      </p:sp>
      <p:cxnSp>
        <p:nvCxnSpPr>
          <p:cNvPr id="3" name="Straight Arrow Connector 2"/>
          <p:cNvCxnSpPr/>
          <p:nvPr/>
        </p:nvCxnSpPr>
        <p:spPr>
          <a:xfrm flipH="1">
            <a:off x="3244366" y="1529862"/>
            <a:ext cx="817684" cy="3956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4062050" y="1345518"/>
            <a:ext cx="1866217" cy="307777"/>
          </a:xfrm>
          <a:prstGeom prst="rect">
            <a:avLst/>
          </a:prstGeom>
          <a:noFill/>
        </p:spPr>
        <p:txBody>
          <a:bodyPr wrap="none" rtlCol="0">
            <a:spAutoFit/>
          </a:bodyPr>
          <a:lstStyle/>
          <a:p>
            <a:r>
              <a:rPr lang="en-US" dirty="0" smtClean="0">
                <a:latin typeface="+mj-lt"/>
                <a:ea typeface="Apple Chancery" charset="0"/>
                <a:cs typeface="Apple Chancery" charset="0"/>
              </a:rPr>
              <a:t>Checkout some code</a:t>
            </a:r>
            <a:endParaRPr lang="en-US" dirty="0">
              <a:latin typeface="+mj-lt"/>
              <a:ea typeface="Apple Chancery" charset="0"/>
              <a:cs typeface="Apple Chancery" charset="0"/>
            </a:endParaRPr>
          </a:p>
        </p:txBody>
      </p:sp>
    </p:spTree>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step "package"</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node("</a:t>
            </a:r>
            <a:r>
              <a:rPr lang="en-GB" sz="1400" dirty="0" err="1">
                <a:solidFill>
                  <a:schemeClr val="dk1"/>
                </a:solidFill>
                <a:highlight>
                  <a:srgbClr val="FAFAFA"/>
                </a:highlight>
                <a:latin typeface="+mj-lt"/>
                <a:ea typeface="Ubuntu"/>
                <a:cs typeface="Ubuntu"/>
                <a:sym typeface="Ubuntu"/>
              </a:rPr>
              <a:t>unix</a:t>
            </a:r>
            <a:r>
              <a:rPr lang="en-GB" sz="1400" dirty="0">
                <a:solidFill>
                  <a:schemeClr val="dk1"/>
                </a:solidFill>
                <a:highlight>
                  <a:srgbClr val="FAFAFA"/>
                </a:highlight>
                <a:latin typeface="+mj-lt"/>
                <a:ea typeface="Ubuntu"/>
                <a:cs typeface="Ubuntu"/>
                <a:sym typeface="Ubuntu"/>
              </a:rPr>
              <a:t>") {</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 git </a:t>
            </a:r>
            <a:r>
              <a:rPr lang="en-GB" sz="1400" dirty="0" err="1">
                <a:solidFill>
                  <a:schemeClr val="dk1"/>
                </a:solidFill>
                <a:highlight>
                  <a:srgbClr val="FAFAFA"/>
                </a:highlight>
                <a:latin typeface="+mj-lt"/>
                <a:ea typeface="Ubuntu"/>
                <a:cs typeface="Ubuntu"/>
                <a:sym typeface="Ubuntu"/>
              </a:rPr>
              <a:t>url</a:t>
            </a:r>
            <a:r>
              <a:rPr lang="en-GB" sz="1400" dirty="0">
                <a:solidFill>
                  <a:schemeClr val="dk1"/>
                </a:solidFill>
                <a:highlight>
                  <a:srgbClr val="FAFAFA"/>
                </a:highlight>
                <a:latin typeface="+mj-lt"/>
                <a:ea typeface="Ubuntu"/>
                <a:cs typeface="Ubuntu"/>
                <a:sym typeface="Ubuntu"/>
              </a:rPr>
              <a:t>: "</a:t>
            </a:r>
            <a:r>
              <a:rPr lang="en-GB" sz="1400" u="sng" dirty="0">
                <a:solidFill>
                  <a:srgbClr val="6611CC"/>
                </a:solidFill>
                <a:highlight>
                  <a:srgbClr val="FAFAFA"/>
                </a:highlight>
                <a:latin typeface="+mj-lt"/>
                <a:ea typeface="Ubuntu"/>
                <a:cs typeface="Ubuntu"/>
                <a:sym typeface="Ubuntu"/>
                <a:hlinkClick r:id="rId3"/>
              </a:rPr>
              <a:t>https://github/project.git</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 </a:t>
            </a:r>
            <a:r>
              <a:rPr lang="en-GB" sz="1400" dirty="0" err="1">
                <a:solidFill>
                  <a:schemeClr val="dk1"/>
                </a:solidFill>
                <a:highlight>
                  <a:srgbClr val="FAFAFA"/>
                </a:highlight>
                <a:latin typeface="+mj-lt"/>
                <a:ea typeface="Ubuntu"/>
                <a:cs typeface="Ubuntu"/>
                <a:sym typeface="Ubuntu"/>
              </a:rPr>
              <a:t>sh</a:t>
            </a:r>
            <a:r>
              <a:rPr lang="en-GB" sz="1400" dirty="0">
                <a:solidFill>
                  <a:schemeClr val="dk1"/>
                </a:solidFill>
                <a:highlight>
                  <a:srgbClr val="FAFAFA"/>
                </a:highlight>
                <a:latin typeface="+mj-lt"/>
                <a:ea typeface="Ubuntu"/>
                <a:cs typeface="Ubuntu"/>
                <a:sym typeface="Ubuntu"/>
              </a:rPr>
              <a:t>("</a:t>
            </a:r>
            <a:r>
              <a:rPr lang="en-GB" sz="1400" dirty="0" err="1">
                <a:solidFill>
                  <a:schemeClr val="dk1"/>
                </a:solidFill>
                <a:highlight>
                  <a:srgbClr val="FAFAFA"/>
                </a:highlight>
                <a:latin typeface="+mj-lt"/>
                <a:ea typeface="Ubuntu"/>
                <a:cs typeface="Ubuntu"/>
                <a:sym typeface="Ubuntu"/>
              </a:rPr>
              <a:t>mvn</a:t>
            </a:r>
            <a:r>
              <a:rPr lang="en-GB" sz="1400" dirty="0">
                <a:solidFill>
                  <a:schemeClr val="dk1"/>
                </a:solidFill>
                <a:highlight>
                  <a:srgbClr val="FAFAFA"/>
                </a:highlight>
                <a:latin typeface="+mj-lt"/>
                <a:ea typeface="Ubuntu"/>
                <a:cs typeface="Ubuntu"/>
                <a:sym typeface="Ubuntu"/>
              </a:rPr>
              <a:t> clean package")</a:t>
            </a:r>
          </a:p>
          <a:p>
            <a:pPr lvl="0" rtl="0">
              <a:lnSpc>
                <a:spcPct val="135714"/>
              </a:lnSpc>
              <a:spcBef>
                <a:spcPts val="0"/>
              </a:spcBef>
              <a:spcAft>
                <a:spcPts val="0"/>
              </a:spcAft>
              <a:buClr>
                <a:schemeClr val="dk1"/>
              </a:buClr>
              <a:buSzPct val="78571"/>
              <a:buFont typeface="Arial"/>
              <a:buNone/>
            </a:pPr>
            <a:r>
              <a:rPr lang="en-GB" sz="1400" dirty="0">
                <a:solidFill>
                  <a:schemeClr val="dk1"/>
                </a:solidFill>
                <a:highlight>
                  <a:srgbClr val="FAFAFA"/>
                </a:highlight>
                <a:latin typeface="+mj-lt"/>
                <a:ea typeface="Ubuntu"/>
                <a:cs typeface="Ubuntu"/>
                <a:sym typeface="Ubuntu"/>
              </a:rPr>
              <a:t>}</a:t>
            </a:r>
          </a:p>
        </p:txBody>
      </p:sp>
      <p:cxnSp>
        <p:nvCxnSpPr>
          <p:cNvPr id="3" name="Straight Arrow Connector 2"/>
          <p:cNvCxnSpPr/>
          <p:nvPr/>
        </p:nvCxnSpPr>
        <p:spPr>
          <a:xfrm flipH="1">
            <a:off x="2848705" y="1811213"/>
            <a:ext cx="817684" cy="3956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3666389" y="1626869"/>
            <a:ext cx="1915909" cy="307777"/>
          </a:xfrm>
          <a:prstGeom prst="rect">
            <a:avLst/>
          </a:prstGeom>
          <a:noFill/>
        </p:spPr>
        <p:txBody>
          <a:bodyPr wrap="none" rtlCol="0">
            <a:spAutoFit/>
          </a:bodyPr>
          <a:lstStyle/>
          <a:p>
            <a:r>
              <a:rPr lang="en-US" dirty="0" smtClean="0">
                <a:latin typeface="+mj-lt"/>
                <a:ea typeface="Apple Chancery" charset="0"/>
                <a:cs typeface="Apple Chancery" charset="0"/>
              </a:rPr>
              <a:t>Run a shell command</a:t>
            </a:r>
            <a:endParaRPr lang="en-US" dirty="0">
              <a:latin typeface="+mj-lt"/>
              <a:ea typeface="Apple Chancery" charset="0"/>
              <a:cs typeface="Apple Chancery" charset="0"/>
            </a:endParaRPr>
          </a:p>
        </p:txBody>
      </p:sp>
    </p:spTree>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34919</TotalTime>
  <Words>423</Words>
  <Application>Microsoft Macintosh PowerPoint</Application>
  <PresentationFormat>On-screen Show (16:9)</PresentationFormat>
  <Paragraphs>86</Paragraphs>
  <Slides>21</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Ubuntu</vt:lpstr>
      <vt:lpstr>Apple Chancery</vt:lpstr>
      <vt:lpstr>Wingdings</vt:lpstr>
      <vt:lpstr>simple-light-2</vt:lpstr>
      <vt:lpstr>Getting Groovy with Jenkins</vt:lpstr>
      <vt:lpstr>So what is Jenkins Pipeline?</vt:lpstr>
      <vt:lpstr>Its just a plugin!</vt:lpstr>
      <vt:lpstr>What does it give you?</vt:lpstr>
      <vt:lpstr>Basic Building Blocks</vt:lpstr>
      <vt:lpstr>PowerPoint Presentation</vt:lpstr>
      <vt:lpstr>PowerPoint Presentation</vt:lpstr>
      <vt:lpstr>PowerPoint Presentation</vt:lpstr>
      <vt:lpstr>PowerPoint Presentation</vt:lpstr>
      <vt:lpstr>PowerPoint Presentation</vt:lpstr>
      <vt:lpstr>PowerPoint Presentation</vt:lpstr>
      <vt:lpstr>Gotchas</vt:lpstr>
      <vt:lpstr>Gotchas</vt:lpstr>
      <vt:lpstr>Further Gotchas</vt:lpstr>
      <vt:lpstr>So I have my pipeline as code…  Now what?</vt:lpstr>
      <vt:lpstr>Reusable Libraries</vt:lpstr>
      <vt:lpstr>Testing</vt:lpstr>
      <vt:lpstr>Branching</vt:lpstr>
      <vt:lpstr>When you hit something that Workflow can’t do</vt:lpstr>
      <vt:lpstr>Jenkins Enterprise – worth it?</vt:lpstr>
      <vt:lpstr>Demo</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Groovy with Jenkins Workflow</dc:title>
  <cp:lastModifiedBy>Dermot Burke (WT85 - Wipro Digital)</cp:lastModifiedBy>
  <cp:revision>24</cp:revision>
  <dcterms:modified xsi:type="dcterms:W3CDTF">2016-03-04T13:57:44Z</dcterms:modified>
</cp:coreProperties>
</file>